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9" r:id="rId3"/>
    <p:sldId id="271" r:id="rId4"/>
    <p:sldId id="272" r:id="rId5"/>
    <p:sldId id="273" r:id="rId6"/>
    <p:sldId id="274" r:id="rId7"/>
    <p:sldId id="270" r:id="rId8"/>
    <p:sldId id="276" r:id="rId9"/>
    <p:sldId id="277" r:id="rId10"/>
    <p:sldId id="278" r:id="rId11"/>
    <p:sldId id="257" r:id="rId12"/>
    <p:sldId id="258" r:id="rId13"/>
    <p:sldId id="259" r:id="rId14"/>
    <p:sldId id="260" r:id="rId15"/>
    <p:sldId id="262" r:id="rId16"/>
    <p:sldId id="263" r:id="rId17"/>
    <p:sldId id="264" r:id="rId18"/>
    <p:sldId id="261" r:id="rId19"/>
    <p:sldId id="265" r:id="rId20"/>
    <p:sldId id="266" r:id="rId21"/>
    <p:sldId id="267" r:id="rId22"/>
    <p:sldId id="26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87"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F2AC510-452B-46C8-9BE5-837249FB1168}" type="datetimeFigureOut">
              <a:rPr lang="pl-PL" smtClean="0"/>
              <a:pPr/>
              <a:t>28.01.2021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3A8217-FD31-4A9D-B8C9-455A7DB2E0F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chemeClr val="accent1">
                <a:lumMod val="20000"/>
                <a:lumOff val="80000"/>
                <a:alpha val="5000"/>
              </a:schemeClr>
            </a:gs>
            <a:gs pos="100000">
              <a:schemeClr val="bg1">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AC510-452B-46C8-9BE5-837249FB1168}" type="datetimeFigureOut">
              <a:rPr lang="pl-PL" smtClean="0"/>
              <a:pPr/>
              <a:t>28.01.2021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A8217-FD31-4A9D-B8C9-455A7DB2E0F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27.gif"/><Relationship Id="rId1" Type="http://schemas.openxmlformats.org/officeDocument/2006/relationships/slideLayout" Target="../slideLayouts/slideLayout7.xml"/><Relationship Id="rId4" Type="http://schemas.openxmlformats.org/officeDocument/2006/relationships/image" Target="../media/image29.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image" Target="../media/image30.gif"/><Relationship Id="rId1" Type="http://schemas.openxmlformats.org/officeDocument/2006/relationships/slideLayout" Target="../slideLayouts/slideLayout7.xml"/><Relationship Id="rId4" Type="http://schemas.openxmlformats.org/officeDocument/2006/relationships/image" Target="../media/image32.gif"/></Relationships>
</file>

<file path=ppt/slides/_rels/slide21.xml.rels><?xml version="1.0" encoding="UTF-8" standalone="yes"?>
<Relationships xmlns="http://schemas.openxmlformats.org/package/2006/relationships"><Relationship Id="rId3" Type="http://schemas.openxmlformats.org/officeDocument/2006/relationships/image" Target="../media/image34.gif"/><Relationship Id="rId2" Type="http://schemas.openxmlformats.org/officeDocument/2006/relationships/image" Target="../media/image33.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6.gif"/><Relationship Id="rId2" Type="http://schemas.openxmlformats.org/officeDocument/2006/relationships/image" Target="../media/image35.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8.gif"/><Relationship Id="rId2" Type="http://schemas.openxmlformats.org/officeDocument/2006/relationships/image" Target="../media/image37.gif"/><Relationship Id="rId1" Type="http://schemas.openxmlformats.org/officeDocument/2006/relationships/slideLayout" Target="../slideLayouts/slideLayout7.xml"/><Relationship Id="rId4" Type="http://schemas.openxmlformats.org/officeDocument/2006/relationships/image" Target="../media/image39.gif"/></Relationships>
</file>

<file path=ppt/slides/_rels/slide24.xml.rels><?xml version="1.0" encoding="UTF-8" standalone="yes"?>
<Relationships xmlns="http://schemas.openxmlformats.org/package/2006/relationships"><Relationship Id="rId3" Type="http://schemas.openxmlformats.org/officeDocument/2006/relationships/image" Target="../media/image41.gif"/><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3.gif"/><Relationship Id="rId2" Type="http://schemas.openxmlformats.org/officeDocument/2006/relationships/image" Target="../media/image42.gif"/><Relationship Id="rId1" Type="http://schemas.openxmlformats.org/officeDocument/2006/relationships/slideLayout" Target="../slideLayouts/slideLayout7.xml"/><Relationship Id="rId4" Type="http://schemas.openxmlformats.org/officeDocument/2006/relationships/image" Target="../media/image44.gif"/></Relationships>
</file>

<file path=ppt/slides/_rels/slide26.xml.rels><?xml version="1.0" encoding="UTF-8" standalone="yes"?>
<Relationships xmlns="http://schemas.openxmlformats.org/package/2006/relationships"><Relationship Id="rId3" Type="http://schemas.openxmlformats.org/officeDocument/2006/relationships/image" Target="../media/image46.gif"/><Relationship Id="rId2" Type="http://schemas.openxmlformats.org/officeDocument/2006/relationships/image" Target="../media/image45.gif"/><Relationship Id="rId1" Type="http://schemas.openxmlformats.org/officeDocument/2006/relationships/slideLayout" Target="../slideLayouts/slideLayout7.xml"/><Relationship Id="rId4" Type="http://schemas.openxmlformats.org/officeDocument/2006/relationships/image" Target="../media/image47.gif"/></Relationships>
</file>

<file path=ppt/slides/_rels/slide27.xml.rels><?xml version="1.0" encoding="UTF-8" standalone="yes"?>
<Relationships xmlns="http://schemas.openxmlformats.org/package/2006/relationships"><Relationship Id="rId3" Type="http://schemas.openxmlformats.org/officeDocument/2006/relationships/image" Target="../media/image49.gif"/><Relationship Id="rId2" Type="http://schemas.openxmlformats.org/officeDocument/2006/relationships/image" Target="../media/image48.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1.gif"/><Relationship Id="rId2" Type="http://schemas.openxmlformats.org/officeDocument/2006/relationships/image" Target="../media/image50.gif"/><Relationship Id="rId1" Type="http://schemas.openxmlformats.org/officeDocument/2006/relationships/slideLayout" Target="../slideLayouts/slideLayout7.xml"/><Relationship Id="rId4" Type="http://schemas.openxmlformats.org/officeDocument/2006/relationships/image" Target="../media/image52.jpeg"/></Relationships>
</file>

<file path=ppt/slides/_rels/slide29.xml.rels><?xml version="1.0" encoding="UTF-8" standalone="yes"?>
<Relationships xmlns="http://schemas.openxmlformats.org/package/2006/relationships"><Relationship Id="rId3" Type="http://schemas.openxmlformats.org/officeDocument/2006/relationships/image" Target="../media/image54.gif"/><Relationship Id="rId2" Type="http://schemas.openxmlformats.org/officeDocument/2006/relationships/image" Target="../media/image53.gif"/><Relationship Id="rId1" Type="http://schemas.openxmlformats.org/officeDocument/2006/relationships/slideLayout" Target="../slideLayouts/slideLayout7.xml"/><Relationship Id="rId4" Type="http://schemas.openxmlformats.org/officeDocument/2006/relationships/image" Target="../media/image55.gif"/></Relationships>
</file>

<file path=ppt/slides/_rels/slide3.xml.rels><?xml version="1.0" encoding="UTF-8" standalone="yes"?>
<Relationships xmlns="http://schemas.openxmlformats.org/package/2006/relationships"><Relationship Id="rId2" Type="http://schemas.openxmlformats.org/officeDocument/2006/relationships/hyperlink" Target="http://www.eti.agh.edu.pl/brd/strony/rowery.html"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7.gif"/><Relationship Id="rId2" Type="http://schemas.openxmlformats.org/officeDocument/2006/relationships/image" Target="../media/image56.gif"/><Relationship Id="rId1" Type="http://schemas.openxmlformats.org/officeDocument/2006/relationships/slideLayout" Target="../slideLayouts/slideLayout7.xml"/><Relationship Id="rId4" Type="http://schemas.openxmlformats.org/officeDocument/2006/relationships/image" Target="../media/image58.gif"/></Relationships>
</file>

<file path=ppt/slides/_rels/slide31.xml.rels><?xml version="1.0" encoding="UTF-8" standalone="yes"?>
<Relationships xmlns="http://schemas.openxmlformats.org/package/2006/relationships"><Relationship Id="rId3" Type="http://schemas.openxmlformats.org/officeDocument/2006/relationships/image" Target="../media/image60.gif"/><Relationship Id="rId2" Type="http://schemas.openxmlformats.org/officeDocument/2006/relationships/image" Target="../media/image59.gif"/><Relationship Id="rId1" Type="http://schemas.openxmlformats.org/officeDocument/2006/relationships/slideLayout" Target="../slideLayouts/slideLayout7.xml"/><Relationship Id="rId4" Type="http://schemas.openxmlformats.org/officeDocument/2006/relationships/image" Target="../media/image61.gif"/></Relationships>
</file>

<file path=ppt/slides/_rels/slide32.xml.rels><?xml version="1.0" encoding="UTF-8" standalone="yes"?>
<Relationships xmlns="http://schemas.openxmlformats.org/package/2006/relationships"><Relationship Id="rId3" Type="http://schemas.openxmlformats.org/officeDocument/2006/relationships/image" Target="../media/image63.gif"/><Relationship Id="rId2" Type="http://schemas.openxmlformats.org/officeDocument/2006/relationships/image" Target="../media/image62.gif"/><Relationship Id="rId1" Type="http://schemas.openxmlformats.org/officeDocument/2006/relationships/slideLayout" Target="../slideLayouts/slideLayout7.xml"/><Relationship Id="rId4" Type="http://schemas.openxmlformats.org/officeDocument/2006/relationships/image" Target="../media/image64.gif"/></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1268760"/>
            <a:ext cx="7772400" cy="1872208"/>
          </a:xfrm>
        </p:spPr>
        <p:txBody>
          <a:bodyPr>
            <a:noAutofit/>
          </a:bodyPr>
          <a:lstStyle/>
          <a:p>
            <a:r>
              <a:rPr lang="pl-PL" sz="5400" b="1" dirty="0">
                <a:ln w="18000">
                  <a:solidFill>
                    <a:schemeClr val="tx2">
                      <a:lumMod val="60000"/>
                      <a:lumOff val="40000"/>
                    </a:schemeClr>
                  </a:solidFill>
                  <a:prstDash val="solid"/>
                  <a:miter lim="800000"/>
                </a:ln>
                <a:solidFill>
                  <a:srgbClr val="92D050"/>
                </a:solidFill>
                <a:effectLst>
                  <a:outerShdw blurRad="25500" dist="23000" dir="7020000" algn="tl">
                    <a:srgbClr val="000000">
                      <a:alpha val="50000"/>
                    </a:srgbClr>
                  </a:outerShdw>
                </a:effectLst>
              </a:rPr>
              <a:t>ZNAKI DROGOWE </a:t>
            </a:r>
            <a:br>
              <a:rPr lang="pl-PL" sz="5400" b="1" dirty="0">
                <a:ln w="18000">
                  <a:solidFill>
                    <a:schemeClr val="tx2">
                      <a:lumMod val="60000"/>
                      <a:lumOff val="40000"/>
                    </a:schemeClr>
                  </a:solidFill>
                  <a:prstDash val="solid"/>
                  <a:miter lim="800000"/>
                </a:ln>
                <a:solidFill>
                  <a:srgbClr val="92D050"/>
                </a:solidFill>
                <a:effectLst>
                  <a:outerShdw blurRad="25500" dist="23000" dir="7020000" algn="tl">
                    <a:srgbClr val="000000">
                      <a:alpha val="50000"/>
                    </a:srgbClr>
                  </a:outerShdw>
                </a:effectLst>
              </a:rPr>
            </a:br>
            <a:r>
              <a:rPr lang="pl-PL" sz="5400" b="1" dirty="0">
                <a:ln w="18000">
                  <a:solidFill>
                    <a:schemeClr val="tx2">
                      <a:lumMod val="60000"/>
                      <a:lumOff val="40000"/>
                    </a:schemeClr>
                  </a:solidFill>
                  <a:prstDash val="solid"/>
                  <a:miter lim="800000"/>
                </a:ln>
                <a:solidFill>
                  <a:srgbClr val="92D050"/>
                </a:solidFill>
                <a:effectLst>
                  <a:outerShdw blurRad="25500" dist="23000" dir="7020000" algn="tl">
                    <a:srgbClr val="000000">
                      <a:alpha val="50000"/>
                    </a:srgbClr>
                  </a:outerShdw>
                </a:effectLst>
              </a:rPr>
              <a:t> DLA ROWERZYSTÓW</a:t>
            </a:r>
          </a:p>
        </p:txBody>
      </p:sp>
      <p:pic>
        <p:nvPicPr>
          <p:cNvPr id="31752" name="Picture 8" descr="http://supergify.pl/images/stories/Samochody%20,motory%20i%20rowery/bnnbbv.gif"/>
          <p:cNvPicPr>
            <a:picLocks noChangeAspect="1" noChangeArrowheads="1" noCrop="1"/>
          </p:cNvPicPr>
          <p:nvPr/>
        </p:nvPicPr>
        <p:blipFill>
          <a:blip r:embed="rId2" cstate="print"/>
          <a:srcRect/>
          <a:stretch>
            <a:fillRect/>
          </a:stretch>
        </p:blipFill>
        <p:spPr bwMode="auto">
          <a:xfrm>
            <a:off x="395536" y="4365104"/>
            <a:ext cx="885825" cy="990601"/>
          </a:xfrm>
          <a:prstGeom prst="rect">
            <a:avLst/>
          </a:prstGeom>
          <a:noFill/>
        </p:spPr>
      </p:pic>
      <p:pic>
        <p:nvPicPr>
          <p:cNvPr id="7" name="Picture 8" descr="http://supergify.pl/images/stories/Samochody%20,motory%20i%20rowery/bnnbbv.gif"/>
          <p:cNvPicPr>
            <a:picLocks noChangeAspect="1" noChangeArrowheads="1" noCrop="1"/>
          </p:cNvPicPr>
          <p:nvPr/>
        </p:nvPicPr>
        <p:blipFill>
          <a:blip r:embed="rId2" cstate="print"/>
          <a:srcRect/>
          <a:stretch>
            <a:fillRect/>
          </a:stretch>
        </p:blipFill>
        <p:spPr bwMode="auto">
          <a:xfrm>
            <a:off x="4355976" y="4365104"/>
            <a:ext cx="885825" cy="9906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7"/>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0 0  L 0.25 0  E" pathEditMode="relative" ptsTypes="">
                                      <p:cBhvr>
                                        <p:cTn id="10" dur="2000" fill="hold"/>
                                        <p:tgtEl>
                                          <p:spTgt spid="3175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64088" y="3212976"/>
            <a:ext cx="3779912" cy="1938992"/>
          </a:xfrm>
          <a:prstGeom prst="rect">
            <a:avLst/>
          </a:prstGeom>
        </p:spPr>
        <p:txBody>
          <a:bodyPr wrap="square">
            <a:spAutoFit/>
          </a:bodyPr>
          <a:lstStyle/>
          <a:p>
            <a:r>
              <a:rPr lang="pl-PL" sz="2400" b="1" dirty="0">
                <a:solidFill>
                  <a:srgbClr val="0070C0"/>
                </a:solidFill>
              </a:rPr>
              <a:t>Rowerzysta powinien </a:t>
            </a:r>
          </a:p>
          <a:p>
            <a:r>
              <a:rPr lang="pl-PL" sz="2400" b="1" dirty="0">
                <a:solidFill>
                  <a:srgbClr val="0070C0"/>
                </a:solidFill>
              </a:rPr>
              <a:t>pamiętać, że przekraczając przejście dla pieszych </a:t>
            </a:r>
          </a:p>
          <a:p>
            <a:r>
              <a:rPr lang="pl-PL" sz="2400" b="1" dirty="0">
                <a:solidFill>
                  <a:srgbClr val="0070C0"/>
                </a:solidFill>
              </a:rPr>
              <a:t>powinien rower przeprowadzić.</a:t>
            </a:r>
          </a:p>
        </p:txBody>
      </p:sp>
      <p:pic>
        <p:nvPicPr>
          <p:cNvPr id="35842" name="Picture 2" descr="http://oskduet.pl/sites/oskduet/files/myimages/80/7-na-przejsciu-przeprowadz-rower.jpg"/>
          <p:cNvPicPr>
            <a:picLocks noChangeAspect="1" noChangeArrowheads="1"/>
          </p:cNvPicPr>
          <p:nvPr/>
        </p:nvPicPr>
        <p:blipFill>
          <a:blip r:embed="rId2" cstate="print"/>
          <a:srcRect/>
          <a:stretch>
            <a:fillRect/>
          </a:stretch>
        </p:blipFill>
        <p:spPr bwMode="auto">
          <a:xfrm>
            <a:off x="179512" y="2996952"/>
            <a:ext cx="5184576" cy="2906267"/>
          </a:xfrm>
          <a:prstGeom prst="rect">
            <a:avLst/>
          </a:prstGeom>
          <a:noFill/>
        </p:spPr>
      </p:pic>
      <p:sp>
        <p:nvSpPr>
          <p:cNvPr id="4" name="Prostokąt 3"/>
          <p:cNvSpPr/>
          <p:nvPr/>
        </p:nvSpPr>
        <p:spPr>
          <a:xfrm>
            <a:off x="4607496" y="332656"/>
            <a:ext cx="4536504" cy="2308324"/>
          </a:xfrm>
          <a:prstGeom prst="rect">
            <a:avLst/>
          </a:prstGeom>
        </p:spPr>
        <p:txBody>
          <a:bodyPr wrap="square">
            <a:spAutoFit/>
          </a:bodyPr>
          <a:lstStyle/>
          <a:p>
            <a:r>
              <a:rPr lang="pl-PL" sz="2400" dirty="0">
                <a:solidFill>
                  <a:srgbClr val="0070C0"/>
                </a:solidFill>
              </a:rPr>
              <a:t>Rowerzysta korzystając z drogi dla rowerów i pieszych oznaczonej znakiem (podział pionowy) jest zobowiązany do jazdy tą połową drogi na której występuje symbol roweru.</a:t>
            </a:r>
          </a:p>
        </p:txBody>
      </p:sp>
      <p:pic>
        <p:nvPicPr>
          <p:cNvPr id="35844" name="Picture 4" descr="http://oskduet.pl/sites/oskduet/files/myimages/80/8-podzial-pionowy.jpg"/>
          <p:cNvPicPr>
            <a:picLocks noChangeAspect="1" noChangeArrowheads="1"/>
          </p:cNvPicPr>
          <p:nvPr/>
        </p:nvPicPr>
        <p:blipFill>
          <a:blip r:embed="rId3" cstate="print"/>
          <a:srcRect/>
          <a:stretch>
            <a:fillRect/>
          </a:stretch>
        </p:blipFill>
        <p:spPr bwMode="auto">
          <a:xfrm>
            <a:off x="179512" y="260648"/>
            <a:ext cx="4320480" cy="2448272"/>
          </a:xfrm>
          <a:prstGeom prst="rect">
            <a:avLst/>
          </a:prstGeom>
          <a:noFill/>
        </p:spPr>
      </p:pic>
      <p:sp>
        <p:nvSpPr>
          <p:cNvPr id="6" name="Prostokąt 5"/>
          <p:cNvSpPr/>
          <p:nvPr/>
        </p:nvSpPr>
        <p:spPr>
          <a:xfrm>
            <a:off x="395536" y="5934670"/>
            <a:ext cx="8136904" cy="707886"/>
          </a:xfrm>
          <a:prstGeom prst="rect">
            <a:avLst/>
          </a:prstGeom>
        </p:spPr>
        <p:txBody>
          <a:bodyPr wrap="square">
            <a:spAutoFit/>
          </a:bodyPr>
          <a:lstStyle/>
          <a:p>
            <a:r>
              <a:rPr lang="pl-PL" sz="2000" b="1" dirty="0">
                <a:solidFill>
                  <a:srgbClr val="0070C0"/>
                </a:solidFill>
              </a:rPr>
              <a:t>Przejeżdżanie na rowerze jest dozwolone tylko na przejazdach rowerowych oznaczonych znakiem poziomym.</a:t>
            </a:r>
            <a:endParaRPr lang="pl-PL"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1785918" y="857232"/>
            <a:ext cx="5661272" cy="707886"/>
          </a:xfrm>
          <a:prstGeom prst="rect">
            <a:avLst/>
          </a:prstGeom>
          <a:solidFill>
            <a:srgbClr val="FF0000"/>
          </a:solidFill>
        </p:spPr>
        <p:txBody>
          <a:bodyPr wrap="square" rtlCol="0">
            <a:spAutoFit/>
          </a:bodyPr>
          <a:lstStyle/>
          <a:p>
            <a:r>
              <a:rPr lang="pl-PL" sz="4000" b="1" dirty="0">
                <a:solidFill>
                  <a:srgbClr val="FFFF00"/>
                </a:solidFill>
              </a:rPr>
              <a:t>ZNAKI  OSTRZEGAWCZE</a:t>
            </a:r>
          </a:p>
        </p:txBody>
      </p:sp>
      <p:graphicFrame>
        <p:nvGraphicFramePr>
          <p:cNvPr id="4" name="Tabela 3"/>
          <p:cNvGraphicFramePr>
            <a:graphicFrameLocks noGrp="1"/>
          </p:cNvGraphicFramePr>
          <p:nvPr/>
        </p:nvGraphicFramePr>
        <p:xfrm>
          <a:off x="-1836712" y="2492896"/>
          <a:ext cx="7812360" cy="944880"/>
        </p:xfrm>
        <a:graphic>
          <a:graphicData uri="http://schemas.openxmlformats.org/drawingml/2006/table">
            <a:tbl>
              <a:tblPr/>
              <a:tblGrid>
                <a:gridCol w="2604120">
                  <a:extLst>
                    <a:ext uri="{9D8B030D-6E8A-4147-A177-3AD203B41FA5}">
                      <a16:colId xmlns:a16="http://schemas.microsoft.com/office/drawing/2014/main" val="20000"/>
                    </a:ext>
                  </a:extLst>
                </a:gridCol>
                <a:gridCol w="2604120">
                  <a:extLst>
                    <a:ext uri="{9D8B030D-6E8A-4147-A177-3AD203B41FA5}">
                      <a16:colId xmlns:a16="http://schemas.microsoft.com/office/drawing/2014/main" val="20001"/>
                    </a:ext>
                  </a:extLst>
                </a:gridCol>
                <a:gridCol w="2604120">
                  <a:extLst>
                    <a:ext uri="{9D8B030D-6E8A-4147-A177-3AD203B41FA5}">
                      <a16:colId xmlns:a16="http://schemas.microsoft.com/office/drawing/2014/main" val="20002"/>
                    </a:ext>
                  </a:extLst>
                </a:gridCol>
              </a:tblGrid>
              <a:tr h="0">
                <a:tc>
                  <a:txBody>
                    <a:bodyPr/>
                    <a:lstStyle/>
                    <a:p>
                      <a:pPr algn="ctr"/>
                      <a:endParaRPr lang="pl-PL" dirty="0"/>
                    </a:p>
                  </a:txBody>
                  <a:tcPr anchor="ctr">
                    <a:lnL>
                      <a:noFill/>
                    </a:lnL>
                    <a:lnR>
                      <a:noFill/>
                    </a:lnR>
                    <a:lnT>
                      <a:noFill/>
                    </a:lnT>
                    <a:lnB>
                      <a:noFill/>
                    </a:lnB>
                  </a:tcPr>
                </a:tc>
                <a:tc>
                  <a:txBody>
                    <a:bodyPr/>
                    <a:lstStyle/>
                    <a:p>
                      <a:pPr algn="ctr"/>
                      <a:endParaRPr lang="pl-PL" dirty="0"/>
                    </a:p>
                  </a:txBody>
                  <a:tcPr anchor="ctr">
                    <a:lnL>
                      <a:noFill/>
                    </a:lnL>
                    <a:lnR>
                      <a:noFill/>
                    </a:lnR>
                    <a:lnT>
                      <a:noFill/>
                    </a:lnT>
                    <a:lnB>
                      <a:noFill/>
                    </a:lnB>
                  </a:tcPr>
                </a:tc>
                <a:tc>
                  <a:txBody>
                    <a:bodyPr/>
                    <a:lstStyle/>
                    <a:p>
                      <a:pPr algn="ctr"/>
                      <a:r>
                        <a:rPr lang="pl-PL" sz="2800" b="1" dirty="0">
                          <a:solidFill>
                            <a:srgbClr val="0070C0"/>
                          </a:solidFill>
                        </a:rPr>
                        <a:t>Niebezpieczny zakręt w prawo.</a:t>
                      </a: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1028" name="Picture 4" descr="http://www.sp12.miasto.zgierz.pl/zn_drogowe/z_ostrze/a-1.gif"/>
          <p:cNvPicPr>
            <a:picLocks noChangeAspect="1" noChangeArrowheads="1"/>
          </p:cNvPicPr>
          <p:nvPr/>
        </p:nvPicPr>
        <p:blipFill>
          <a:blip r:embed="rId2" cstate="print"/>
          <a:srcRect/>
          <a:stretch>
            <a:fillRect/>
          </a:stretch>
        </p:blipFill>
        <p:spPr bwMode="auto">
          <a:xfrm>
            <a:off x="1115616" y="2348880"/>
            <a:ext cx="1827893" cy="1584176"/>
          </a:xfrm>
          <a:prstGeom prst="rect">
            <a:avLst/>
          </a:prstGeom>
          <a:noFill/>
        </p:spPr>
      </p:pic>
      <p:pic>
        <p:nvPicPr>
          <p:cNvPr id="1030" name="Picture 6" descr="http://www.sp12.miasto.zgierz.pl/zn_drogowe/z_ostrze/a-3.gif"/>
          <p:cNvPicPr>
            <a:picLocks noChangeAspect="1" noChangeArrowheads="1"/>
          </p:cNvPicPr>
          <p:nvPr/>
        </p:nvPicPr>
        <p:blipFill>
          <a:blip r:embed="rId3" cstate="print"/>
          <a:srcRect/>
          <a:stretch>
            <a:fillRect/>
          </a:stretch>
        </p:blipFill>
        <p:spPr bwMode="auto">
          <a:xfrm>
            <a:off x="1187624" y="4437112"/>
            <a:ext cx="1656184" cy="1440160"/>
          </a:xfrm>
          <a:prstGeom prst="rect">
            <a:avLst/>
          </a:prstGeom>
          <a:noFill/>
        </p:spPr>
      </p:pic>
      <p:sp>
        <p:nvSpPr>
          <p:cNvPr id="7" name="Prostokąt 6"/>
          <p:cNvSpPr/>
          <p:nvPr/>
        </p:nvSpPr>
        <p:spPr>
          <a:xfrm>
            <a:off x="3059832" y="4653136"/>
            <a:ext cx="4532844" cy="954107"/>
          </a:xfrm>
          <a:prstGeom prst="rect">
            <a:avLst/>
          </a:prstGeom>
        </p:spPr>
        <p:txBody>
          <a:bodyPr wrap="none">
            <a:spAutoFit/>
          </a:bodyPr>
          <a:lstStyle/>
          <a:p>
            <a:r>
              <a:rPr lang="pl-PL" sz="2800" b="1" dirty="0">
                <a:solidFill>
                  <a:srgbClr val="0070C0"/>
                </a:solidFill>
              </a:rPr>
              <a:t>    Dwa niebezpieczne zakręty</a:t>
            </a:r>
          </a:p>
          <a:p>
            <a:r>
              <a:rPr lang="pl-PL" sz="2800" b="1" dirty="0">
                <a:solidFill>
                  <a:srgbClr val="0070C0"/>
                </a:solidFill>
              </a:rPr>
              <a:t>     – pierwszy w prawo.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anim calcmode="lin" valueType="num">
                                      <p:cBhvr additive="base">
                                        <p:cTn id="19" dur="500" fill="hold"/>
                                        <p:tgtEl>
                                          <p:spTgt spid="1030"/>
                                        </p:tgtEl>
                                        <p:attrNameLst>
                                          <p:attrName>ppt_x</p:attrName>
                                        </p:attrNameLst>
                                      </p:cBhvr>
                                      <p:tavLst>
                                        <p:tav tm="0">
                                          <p:val>
                                            <p:strVal val="#ppt_x"/>
                                          </p:val>
                                        </p:tav>
                                        <p:tav tm="100000">
                                          <p:val>
                                            <p:strVal val="#ppt_x"/>
                                          </p:val>
                                        </p:tav>
                                      </p:tavLst>
                                    </p:anim>
                                    <p:anim calcmode="lin" valueType="num">
                                      <p:cBhvr additive="base">
                                        <p:cTn id="20"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 calcmode="lin" valueType="num">
                                      <p:cBhvr additive="base">
                                        <p:cTn id="2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sp12.miasto.zgierz.pl/zn_drogowe/z_ostrze/a-5.gif"/>
          <p:cNvPicPr>
            <a:picLocks noChangeAspect="1" noChangeArrowheads="1"/>
          </p:cNvPicPr>
          <p:nvPr/>
        </p:nvPicPr>
        <p:blipFill>
          <a:blip r:embed="rId2" cstate="print"/>
          <a:srcRect/>
          <a:stretch>
            <a:fillRect/>
          </a:stretch>
        </p:blipFill>
        <p:spPr bwMode="auto">
          <a:xfrm>
            <a:off x="1475656" y="1340768"/>
            <a:ext cx="1800200" cy="1512168"/>
          </a:xfrm>
          <a:prstGeom prst="rect">
            <a:avLst/>
          </a:prstGeom>
          <a:noFill/>
        </p:spPr>
      </p:pic>
      <p:pic>
        <p:nvPicPr>
          <p:cNvPr id="15364" name="Picture 4" descr="http://www.sp12.miasto.zgierz.pl/zn_drogowe/z_ostrze/a-6a.gif"/>
          <p:cNvPicPr>
            <a:picLocks noChangeAspect="1" noChangeArrowheads="1"/>
          </p:cNvPicPr>
          <p:nvPr/>
        </p:nvPicPr>
        <p:blipFill>
          <a:blip r:embed="rId3" cstate="print"/>
          <a:srcRect/>
          <a:stretch>
            <a:fillRect/>
          </a:stretch>
        </p:blipFill>
        <p:spPr bwMode="auto">
          <a:xfrm>
            <a:off x="1619672" y="3645024"/>
            <a:ext cx="1800200" cy="1535039"/>
          </a:xfrm>
          <a:prstGeom prst="rect">
            <a:avLst/>
          </a:prstGeom>
          <a:noFill/>
        </p:spPr>
      </p:pic>
      <p:sp>
        <p:nvSpPr>
          <p:cNvPr id="4" name="Prostokąt 3"/>
          <p:cNvSpPr/>
          <p:nvPr/>
        </p:nvSpPr>
        <p:spPr>
          <a:xfrm>
            <a:off x="3491880" y="1628800"/>
            <a:ext cx="3037435" cy="954107"/>
          </a:xfrm>
          <a:prstGeom prst="rect">
            <a:avLst/>
          </a:prstGeom>
        </p:spPr>
        <p:txBody>
          <a:bodyPr wrap="none">
            <a:spAutoFit/>
          </a:bodyPr>
          <a:lstStyle/>
          <a:p>
            <a:r>
              <a:rPr lang="pl-PL" sz="2800" b="1" dirty="0">
                <a:solidFill>
                  <a:srgbClr val="0070C0"/>
                </a:solidFill>
              </a:rPr>
              <a:t>Skrzyżowanie dróg </a:t>
            </a:r>
          </a:p>
          <a:p>
            <a:r>
              <a:rPr lang="pl-PL" sz="2800" b="1" dirty="0">
                <a:solidFill>
                  <a:srgbClr val="0070C0"/>
                </a:solidFill>
              </a:rPr>
              <a:t>równorzędnych. </a:t>
            </a:r>
          </a:p>
        </p:txBody>
      </p:sp>
      <p:sp>
        <p:nvSpPr>
          <p:cNvPr id="5" name="Prostokąt 4"/>
          <p:cNvSpPr/>
          <p:nvPr/>
        </p:nvSpPr>
        <p:spPr>
          <a:xfrm>
            <a:off x="3563888" y="3501008"/>
            <a:ext cx="4572000" cy="1815882"/>
          </a:xfrm>
          <a:prstGeom prst="rect">
            <a:avLst/>
          </a:prstGeom>
        </p:spPr>
        <p:txBody>
          <a:bodyPr>
            <a:spAutoFit/>
          </a:bodyPr>
          <a:lstStyle/>
          <a:p>
            <a:r>
              <a:rPr lang="pl-PL" sz="2800" b="1" dirty="0">
                <a:solidFill>
                  <a:srgbClr val="0070C0"/>
                </a:solidFill>
              </a:rPr>
              <a:t>Skrzyżowanie z drogą podporządkowaną występującą po obu stronach.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4"/>
                                        </p:tgtEl>
                                        <p:attrNameLst>
                                          <p:attrName>style.visibility</p:attrName>
                                        </p:attrNameLst>
                                      </p:cBhvr>
                                      <p:to>
                                        <p:strVal val="visible"/>
                                      </p:to>
                                    </p:set>
                                    <p:anim calcmode="lin" valueType="num">
                                      <p:cBhvr additive="base">
                                        <p:cTn id="19" dur="500" fill="hold"/>
                                        <p:tgtEl>
                                          <p:spTgt spid="15364"/>
                                        </p:tgtEl>
                                        <p:attrNameLst>
                                          <p:attrName>ppt_x</p:attrName>
                                        </p:attrNameLst>
                                      </p:cBhvr>
                                      <p:tavLst>
                                        <p:tav tm="0">
                                          <p:val>
                                            <p:strVal val="#ppt_x"/>
                                          </p:val>
                                        </p:tav>
                                        <p:tav tm="100000">
                                          <p:val>
                                            <p:strVal val="#ppt_x"/>
                                          </p:val>
                                        </p:tav>
                                      </p:tavLst>
                                    </p:anim>
                                    <p:anim calcmode="lin" valueType="num">
                                      <p:cBhvr additive="base">
                                        <p:cTn id="20"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sp12.miasto.zgierz.pl/zn_drogowe/z_ostrze/a-6b.gif"/>
          <p:cNvPicPr>
            <a:picLocks noChangeAspect="1" noChangeArrowheads="1"/>
          </p:cNvPicPr>
          <p:nvPr/>
        </p:nvPicPr>
        <p:blipFill>
          <a:blip r:embed="rId2" cstate="print"/>
          <a:srcRect/>
          <a:stretch>
            <a:fillRect/>
          </a:stretch>
        </p:blipFill>
        <p:spPr bwMode="auto">
          <a:xfrm>
            <a:off x="1115616" y="1412776"/>
            <a:ext cx="1512168" cy="1368152"/>
          </a:xfrm>
          <a:prstGeom prst="rect">
            <a:avLst/>
          </a:prstGeom>
          <a:noFill/>
        </p:spPr>
      </p:pic>
      <p:sp>
        <p:nvSpPr>
          <p:cNvPr id="3" name="Prostokąt 2"/>
          <p:cNvSpPr/>
          <p:nvPr/>
        </p:nvSpPr>
        <p:spPr>
          <a:xfrm>
            <a:off x="2843808" y="1556792"/>
            <a:ext cx="4572000" cy="1815882"/>
          </a:xfrm>
          <a:prstGeom prst="rect">
            <a:avLst/>
          </a:prstGeom>
        </p:spPr>
        <p:txBody>
          <a:bodyPr>
            <a:spAutoFit/>
          </a:bodyPr>
          <a:lstStyle/>
          <a:p>
            <a:r>
              <a:rPr lang="pl-PL" sz="2800" b="1" dirty="0">
                <a:solidFill>
                  <a:srgbClr val="0070C0"/>
                </a:solidFill>
              </a:rPr>
              <a:t>Skrzyżowanie z drogą podporządkowaną występującą po prawej stronie.</a:t>
            </a:r>
          </a:p>
        </p:txBody>
      </p:sp>
      <p:pic>
        <p:nvPicPr>
          <p:cNvPr id="16388" name="Picture 4" descr="http://www.sp12.miasto.zgierz.pl/zn_drogowe/z_ostrze/a-6c.gif"/>
          <p:cNvPicPr>
            <a:picLocks noChangeAspect="1" noChangeArrowheads="1"/>
          </p:cNvPicPr>
          <p:nvPr/>
        </p:nvPicPr>
        <p:blipFill>
          <a:blip r:embed="rId3" cstate="print"/>
          <a:srcRect/>
          <a:stretch>
            <a:fillRect/>
          </a:stretch>
        </p:blipFill>
        <p:spPr bwMode="auto">
          <a:xfrm>
            <a:off x="1259632" y="3717032"/>
            <a:ext cx="1656184" cy="1391023"/>
          </a:xfrm>
          <a:prstGeom prst="rect">
            <a:avLst/>
          </a:prstGeom>
          <a:noFill/>
        </p:spPr>
      </p:pic>
      <p:sp>
        <p:nvSpPr>
          <p:cNvPr id="5" name="Prostokąt 4"/>
          <p:cNvSpPr/>
          <p:nvPr/>
        </p:nvSpPr>
        <p:spPr>
          <a:xfrm>
            <a:off x="3203848" y="3861048"/>
            <a:ext cx="4572000" cy="1815882"/>
          </a:xfrm>
          <a:prstGeom prst="rect">
            <a:avLst/>
          </a:prstGeom>
        </p:spPr>
        <p:txBody>
          <a:bodyPr>
            <a:spAutoFit/>
          </a:bodyPr>
          <a:lstStyle/>
          <a:p>
            <a:r>
              <a:rPr lang="pl-PL" sz="2800" b="1" dirty="0">
                <a:solidFill>
                  <a:srgbClr val="0070C0"/>
                </a:solidFill>
              </a:rPr>
              <a:t>Skrzyżowanie z drogą podporządkowaną występującą po lewej stronie.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8"/>
                                        </p:tgtEl>
                                        <p:attrNameLst>
                                          <p:attrName>style.visibility</p:attrName>
                                        </p:attrNameLst>
                                      </p:cBhvr>
                                      <p:to>
                                        <p:strVal val="visible"/>
                                      </p:to>
                                    </p:set>
                                    <p:anim calcmode="lin" valueType="num">
                                      <p:cBhvr additive="base">
                                        <p:cTn id="19" dur="500" fill="hold"/>
                                        <p:tgtEl>
                                          <p:spTgt spid="16388"/>
                                        </p:tgtEl>
                                        <p:attrNameLst>
                                          <p:attrName>ppt_x</p:attrName>
                                        </p:attrNameLst>
                                      </p:cBhvr>
                                      <p:tavLst>
                                        <p:tav tm="0">
                                          <p:val>
                                            <p:strVal val="#ppt_x"/>
                                          </p:val>
                                        </p:tav>
                                        <p:tav tm="100000">
                                          <p:val>
                                            <p:strVal val="#ppt_x"/>
                                          </p:val>
                                        </p:tav>
                                      </p:tavLst>
                                    </p:anim>
                                    <p:anim calcmode="lin" valueType="num">
                                      <p:cBhvr additive="base">
                                        <p:cTn id="20"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sp12.miasto.zgierz.pl/zn_drogowe/z_ostrze/a-6d.gif"/>
          <p:cNvPicPr>
            <a:picLocks noChangeAspect="1" noChangeArrowheads="1"/>
          </p:cNvPicPr>
          <p:nvPr/>
        </p:nvPicPr>
        <p:blipFill>
          <a:blip r:embed="rId2" cstate="print"/>
          <a:srcRect/>
          <a:stretch>
            <a:fillRect/>
          </a:stretch>
        </p:blipFill>
        <p:spPr bwMode="auto">
          <a:xfrm>
            <a:off x="1043608" y="1052736"/>
            <a:ext cx="1728192" cy="1391023"/>
          </a:xfrm>
          <a:prstGeom prst="rect">
            <a:avLst/>
          </a:prstGeom>
          <a:noFill/>
        </p:spPr>
      </p:pic>
      <p:sp>
        <p:nvSpPr>
          <p:cNvPr id="3" name="Prostokąt 2"/>
          <p:cNvSpPr/>
          <p:nvPr/>
        </p:nvSpPr>
        <p:spPr>
          <a:xfrm>
            <a:off x="2915816" y="1340768"/>
            <a:ext cx="4624536" cy="954107"/>
          </a:xfrm>
          <a:prstGeom prst="rect">
            <a:avLst/>
          </a:prstGeom>
        </p:spPr>
        <p:txBody>
          <a:bodyPr wrap="none">
            <a:spAutoFit/>
          </a:bodyPr>
          <a:lstStyle/>
          <a:p>
            <a:r>
              <a:rPr lang="pl-PL" sz="2800" b="1" dirty="0">
                <a:solidFill>
                  <a:srgbClr val="0070C0"/>
                </a:solidFill>
              </a:rPr>
              <a:t>Wlot drogi jednokierunkowej </a:t>
            </a:r>
          </a:p>
          <a:p>
            <a:r>
              <a:rPr lang="pl-PL" sz="2800" b="1" dirty="0">
                <a:solidFill>
                  <a:srgbClr val="0070C0"/>
                </a:solidFill>
              </a:rPr>
              <a:t>z prawej strony. </a:t>
            </a:r>
          </a:p>
        </p:txBody>
      </p:sp>
      <p:pic>
        <p:nvPicPr>
          <p:cNvPr id="17412" name="Picture 4" descr="http://www.sp12.miasto.zgierz.pl/zn_drogowe/z_ostrze/a-6e.gif"/>
          <p:cNvPicPr>
            <a:picLocks noChangeAspect="1" noChangeArrowheads="1"/>
          </p:cNvPicPr>
          <p:nvPr/>
        </p:nvPicPr>
        <p:blipFill>
          <a:blip r:embed="rId3" cstate="print"/>
          <a:srcRect/>
          <a:stretch>
            <a:fillRect/>
          </a:stretch>
        </p:blipFill>
        <p:spPr bwMode="auto">
          <a:xfrm>
            <a:off x="1115616" y="2564904"/>
            <a:ext cx="1944216" cy="1607047"/>
          </a:xfrm>
          <a:prstGeom prst="rect">
            <a:avLst/>
          </a:prstGeom>
          <a:noFill/>
        </p:spPr>
      </p:pic>
      <p:sp>
        <p:nvSpPr>
          <p:cNvPr id="5" name="Prostokąt 4"/>
          <p:cNvSpPr/>
          <p:nvPr/>
        </p:nvSpPr>
        <p:spPr>
          <a:xfrm>
            <a:off x="3203848" y="3068960"/>
            <a:ext cx="4624536" cy="954107"/>
          </a:xfrm>
          <a:prstGeom prst="rect">
            <a:avLst/>
          </a:prstGeom>
        </p:spPr>
        <p:txBody>
          <a:bodyPr wrap="none">
            <a:spAutoFit/>
          </a:bodyPr>
          <a:lstStyle/>
          <a:p>
            <a:r>
              <a:rPr lang="pl-PL" sz="2800" b="1" dirty="0">
                <a:solidFill>
                  <a:srgbClr val="0070C0"/>
                </a:solidFill>
              </a:rPr>
              <a:t>Wlot drogi jednokierunkowej </a:t>
            </a:r>
          </a:p>
          <a:p>
            <a:r>
              <a:rPr lang="pl-PL" sz="2800" b="1" dirty="0">
                <a:solidFill>
                  <a:srgbClr val="0070C0"/>
                </a:solidFill>
              </a:rPr>
              <a:t>z lewej strony. </a:t>
            </a:r>
          </a:p>
        </p:txBody>
      </p:sp>
      <p:pic>
        <p:nvPicPr>
          <p:cNvPr id="17417" name="Picture 9"/>
          <p:cNvPicPr>
            <a:picLocks noChangeAspect="1" noChangeArrowheads="1"/>
          </p:cNvPicPr>
          <p:nvPr/>
        </p:nvPicPr>
        <p:blipFill>
          <a:blip r:embed="rId4" cstate="print"/>
          <a:srcRect/>
          <a:stretch>
            <a:fillRect/>
          </a:stretch>
        </p:blipFill>
        <p:spPr bwMode="auto">
          <a:xfrm>
            <a:off x="1115616" y="4293096"/>
            <a:ext cx="2016224" cy="2016224"/>
          </a:xfrm>
          <a:prstGeom prst="rect">
            <a:avLst/>
          </a:prstGeom>
          <a:noFill/>
          <a:ln w="9525">
            <a:noFill/>
            <a:miter lim="800000"/>
            <a:headEnd/>
            <a:tailEnd/>
          </a:ln>
        </p:spPr>
      </p:pic>
      <p:sp>
        <p:nvSpPr>
          <p:cNvPr id="9" name="pole tekstowe 8"/>
          <p:cNvSpPr txBox="1"/>
          <p:nvPr/>
        </p:nvSpPr>
        <p:spPr>
          <a:xfrm>
            <a:off x="3563888" y="4941168"/>
            <a:ext cx="2952328" cy="954107"/>
          </a:xfrm>
          <a:prstGeom prst="rect">
            <a:avLst/>
          </a:prstGeom>
          <a:noFill/>
        </p:spPr>
        <p:txBody>
          <a:bodyPr wrap="square" rtlCol="0">
            <a:spAutoFit/>
          </a:bodyPr>
          <a:lstStyle/>
          <a:p>
            <a:r>
              <a:rPr lang="pl-PL" sz="2800" b="1" dirty="0">
                <a:solidFill>
                  <a:srgbClr val="0070C0"/>
                </a:solidFill>
              </a:rPr>
              <a:t>Skrzyżowanie                  o ruchu okrężnym.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2"/>
                                        </p:tgtEl>
                                        <p:attrNameLst>
                                          <p:attrName>style.visibility</p:attrName>
                                        </p:attrNameLst>
                                      </p:cBhvr>
                                      <p:to>
                                        <p:strVal val="visible"/>
                                      </p:to>
                                    </p:set>
                                    <p:anim calcmode="lin" valueType="num">
                                      <p:cBhvr additive="base">
                                        <p:cTn id="19" dur="500" fill="hold"/>
                                        <p:tgtEl>
                                          <p:spTgt spid="17412"/>
                                        </p:tgtEl>
                                        <p:attrNameLst>
                                          <p:attrName>ppt_x</p:attrName>
                                        </p:attrNameLst>
                                      </p:cBhvr>
                                      <p:tavLst>
                                        <p:tav tm="0">
                                          <p:val>
                                            <p:strVal val="#ppt_x"/>
                                          </p:val>
                                        </p:tav>
                                        <p:tav tm="100000">
                                          <p:val>
                                            <p:strVal val="#ppt_x"/>
                                          </p:val>
                                        </p:tav>
                                      </p:tavLst>
                                    </p:anim>
                                    <p:anim calcmode="lin" valueType="num">
                                      <p:cBhvr additive="base">
                                        <p:cTn id="20"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417"/>
                                        </p:tgtEl>
                                        <p:attrNameLst>
                                          <p:attrName>style.visibility</p:attrName>
                                        </p:attrNameLst>
                                      </p:cBhvr>
                                      <p:to>
                                        <p:strVal val="visible"/>
                                      </p:to>
                                    </p:set>
                                    <p:anim calcmode="lin" valueType="num">
                                      <p:cBhvr additive="base">
                                        <p:cTn id="31" dur="500" fill="hold"/>
                                        <p:tgtEl>
                                          <p:spTgt spid="17417"/>
                                        </p:tgtEl>
                                        <p:attrNameLst>
                                          <p:attrName>ppt_x</p:attrName>
                                        </p:attrNameLst>
                                      </p:cBhvr>
                                      <p:tavLst>
                                        <p:tav tm="0">
                                          <p:val>
                                            <p:strVal val="#ppt_x"/>
                                          </p:val>
                                        </p:tav>
                                        <p:tav tm="100000">
                                          <p:val>
                                            <p:strVal val="#ppt_x"/>
                                          </p:val>
                                        </p:tav>
                                      </p:tavLst>
                                    </p:anim>
                                    <p:anim calcmode="lin" valueType="num">
                                      <p:cBhvr additive="base">
                                        <p:cTn id="32"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descr="data:image/jpeg;base64,/9j/4AAQSkZJRgABAQAAAQABAAD/2wCEAAkGBhEGEBQIBxQUFRUUGBUWFxcYFxcXFRgaGBcXGhgUFxoXGzIeGB0lIB0YHy8gIycpLDgsGh4xQTAqNigsLCkBCQoKDgwOGg8PGjIlHyQtKTI0LDE1Lyw1MjIwNTUwLDUuLCwpLCwsLDAsLyw1KywsKSwsLDQwKjAsLCwsNSwsLP/AABEIAOEA4QMBIgACEQEDEQH/xAAcAAEBAQACAwEAAAAAAAAAAAAABwYFCAIDBAH/xABFEAABAgMCCQYLBwQCAwAAAAABAAIDBBEFBgcSITFBUWFxkhUXIjJTgQgTFDVCkaGxs9LTIzRSc3SCwRZistEzwnKi8P/EABsBAQACAwEBAAAAAAAAAAAAAAAGBwMEBQIB/8QAPBEAAgECAQcHCwQCAwEAAAAAAAECAwQFERUhMUFRcRMUMmGRscEGEjQ1UlNygbLh8CKCodEj8RYzQ0L/2gAMAwEAAhEDEQA/ALiiIgCIiAIiIAiIgCIiAIiIAiLjbUvJK2KcW0YzGGlcUnpU14oy+xfG0tLPcKc6j82Cbe5aTkkXEWZe2StgiHIx2Oca0bUtcaf2uAPsXLopKWlM+1KU6T82pFp7msgREX0xhERAEREAREQBERAEREAREQBERAEREAREQBERAEREARF8lrWmyxoESemjRsNpJ26mjaTQDaQvjeRZWeoxc5KMVlbMhhLvobCYLOs11I0QdIjPDZrGpx0agCcmQqSS0pGtmIWy7XxXmpNKuO0k/wAledqWlEt2O+cmMr4jq0FdwaBqAoBuVeund5t3pcQSB4x2WI7Wfw11DN6zpUQxbE+RXna29SLGXJ4JaRiknUl/L2/JbP8AZIJ+yY9kkeWw3w65iRQHcc1VRsGV+XzLxYtquxqg+Ke49KvZknraSDnyUy5Kaa2LKZbUF8lMZnDPpB0OG4qJRoUWxI5YasiQn5xnBaahw9hB3LFhOKOs23oa1rej7Sq08bt50qqSmtXg14nZRFw10rwNvLKsnW9bqxBqeAMYbsoI2ELmVNIyUllRXVWlKjN05rI08gREX0xhERAEREAREQBERAEREAREQBERAEREAREQBERAFJMLN6PLIgsWVPRhkOiHW+mRu5oPrOxUC+F4RdqVfOHrnowxreQadwoSdgUGlZeLbccQmVfEiuyk5SSTUuPtJO9c2+rqEfNy8eBL/JqwUpO7q9GOrjtfyX5oNXg2u95bFNqTA6MI9DU5+v8Abn3kKnr5LJsxljwWSUv1WCm0nOXHaTUr61Vt9dO5rOezZwNPEbx3dd1NmpcAsFhMu941oteWGVtGxNrczXdxyd41Ler1zEu2bY6BHFWuBaRrBFCFjtbh29VVF+IxWV1K1rRqx2a+tbSW4Nbz8gzQl5g0hRqNdqa70H/wdhroVwXXK8VjOsGYfKPzDKw62knFP8bwVX8G15eX5QQY/wDyQKMdrc2nQf3gEb2k6VaWHXKnFJPQ9KOv5SWUakY31HU8mXwfh2GuREXWIUEREAREQBERAEREAREQBERAEREAREQBERAERY7CZeXkOV8mgf8AJHxmD+1tOm72gDfXQvE5qEXJmza207mtGjDW3+dhPMIt5/6gmjCgn7KDVjMuRxr0n9+YbAFz+DO73iGG1pkdJ+SHsbpd3nJuG1Yq7NiG8Ey2UGRvWedTRn9eQDaQrbAgtlmtgwQA1oAAGYACgCr/ABy+eTkk9MtfAnOL1oWdtGxo7tPD+29Z5oiKIkQCIiAy2EC73LEv5TAH2kGrhrLadJv8jdtU7uneB12ppk6zq9V41sJGMN+kbQFbc6j1+rvchzJfBH2cWrm5MgNekzu9xClGB3rT5FvVpXivzrJZgdzGtTlZVtKaeTxXivmXiBGbMtbGgkOa4BzSMoIIqCNi81OcEt5/KYZsWaIxofShay0klzduKcu47FRlYtKoqkVJENv7OVnXlRls1da2MIiLIaQREQBERAEREAREQBERAEREAREQBERAeuYmGyjHR45DWtBc4nMABUkrr1em33Xkmnz0TMeiwfhYK4o36TtJVAwt3n8QwWJKkVfR0XY2oLWd5ynYBrWQuFd7lmYEaOD4uFRx1F1eiz+TsG1cPE7uNOLy6o95PMBtY2dtK+rbVo4fd+Bt7g3f5GlhGjD7SNRx1htOiz+TtOxadYi8mFySutMvsqdZMF8PFqWMhlvSaHChdEBzEaFxfP5Z3ZTfBC+soFPD766fLcm352n5bP4I1c3fL1ZVJvS2UtFmbm3/AJa/BiizGxW+KxMbxjWtrj41KYrz+E6tC0y5lajUoTdOosjWwxJp6UEU+tTDZIWTHiyEeHMl0J74bi1kMtJY4tJFYoNKjUvl5/LO7Kb4IX1lvxwi9kk1SeQ8cpHeUtcTeiwxb8s6WPWHSYdTgDTuOY71+XWvPCvdLi0pAPawuc2jwA6rc+RriPauXWj/AJLerp0Si/5M9KrKnNVIPStJBrPnothR2zUCrYkJ2Y1BqMha4esEb12Gsa1WW5AZPyvVeK7QcxadoII7lJcJV3fJYgtaXHRiGj9j6ZD+4D1jaF9OCa83kMY2PMnoRcsPUImr9w9oGtWVhV7GrFSWqX8MlWL0I4lZRu6S/VFaeG1fLWvnvK8iIpCV+EREAREQBERAEREAREQBERAEREAXwW5a7LCl4loTOZgrTSScgaN5oF96j2Fe83KMcWTLE4kE9PU6J/OKMm8uWCvV5KGU6mFWDvrmNP8A+db4ffUYycm4tuR3R41XxIrtFSSSaBoHqAG5WW7NiNsCXbKt63WedbjSvdoGwBYrBnd7x7za0yOizow66XaXdwybydSpSrXGrzlJ8jF6Fr4/YkuPXicla0+jHXx2L5HWrDF55md0H4ENYtbTDF55md0H4ENYtWFhvodH4I9yIRPpMsfg8Z53dL++MrMVGfB4zzu6X98ZWYquvKH1jU/b9KNyl0EdUL7ec539TMfFeuFXNX285zv6mY+K9cKrNtv+mHBdxpPWdisCHmlv5sX3hb9YDAh5pb+bF94W/VT4r6bV+J95vw6KPltOzmWtCfJzIq14ptGojaDQ9yh8/JRLGjOlo2R8N2cesOHsIV6WHwl3f8qhi1ZcdKGKP1lpOQ/tPsOxbOD3fJVOTlql3/f+iSYFfcjV5GfRl3/fV2G1uXeIXmlGTbsjx0Ig/uFKncRR3fTQudUIwe3m/pybHjzSFFox9TQNy9F53Ze4lXcGuVWbbVeUhp1o4uN4fzK5aiv0y0r+vl/QREWycUIiIAiIgCIiAIiIAiIgCIvwnFylAcBfe8f9MyjpllPGO6EMf3H0tzRU9wGlQuzLPfbMdspAyuec59ZcdwqVzV/rym8k250I1hQ6sh6iNL/3HLuxdS1WDW7/AJHCNqRx0ooo3YwHP+45dwGtRbF79UoOa2aFxLEs6awfD3Ukv8ku/YvlrfzNbZ0gyy4TJSWFGsFB/JO0mp719KIq4bcnlZD5Scm5PWzrVhi88zO6D8CGsWtphi88zO6D8CGsWrhw30Oj8Ee5HNn0mWPweM87ul/fGVmKjPg8Z53dL++MrMVXXlD6xqft+lG5S6COqF9vOc7+pmPivXCrmr7ec539TMfFeuFVm23/AEw4LuNJ6zsVgQ80t/Ni+8LfrAYEPNLfzYvvC36qfFfTavxPvN+HRQXjEhiKDDiAEEEEHMQc4K8kXNPZEb0WE678w6WNcQ9Jh1tObvGY7lVMGF5+WpbyKYI8bAAbtcygDXd3VO4a18t+rv8ALcsXwgTEhVcymc/iZtqM20BTO7FvPu3NMnoWYGj2/iYes3fpG0BWFg2IcpBSetaH/f51kylFYzh/m/8ApHv+6/ngdikXplJps9DbMy5q17Q5p1gioK9yl5XbTTyMIiIfAiIgCIiAIiIAiIgCxGFG8/JEtyfLH7WOCDrbDyhx7+qP3alsJ2cZZ8N81MGjWNLnHYBUrr1eK233hmYk9Gr0j0QfRaOq0bh7anStO7reZDItbJJ5PYdzq45Wa/TDTxexeLPddSwTeCZbANcQdKIdTRo3nMN9dCtbGCGAxgoBkA1bFnrkXf5ClgYopEiUc+ucfhZsoPaStEquxO75xWyLox0LxZsYzfc6r5I9GOheLCIi5ZxjrVhi88zO6D8CGsWtphi88zO6D8CGsWriw30Oj8Ee5HOn0mWPweM87ul/fGVmKjPg8Z53dL++MrMq68ofWNT9v0o3KXQR1Qvt5znf1Mx8V64VWPC1guNYl4bDaTjEvjwxlNTldFZrGcuHfmrSOKwsMu6V1bxlTepJPqZqTi4vSUfBVhM/pdwsm1fu73VDqZYTjncaZ2nTpGfWD2AhxBGAiQiCCAQQagg5QQRnC6cKlYLsKJu4RZNsuJliaNdnMEn3s1jRnGkHg47gfLZbm3X6tq39a6+/jry0quTQy/ovGHEEZoiQiCCAQQagg5iCM4Xkq+NsKR3/ALu8jzHlMAfZxquGoOzubs1jfsVcXGXjsVtvS75R+elWHU4Don+DsJXQw+65tWUnqeh/nUdPC712ldSfReh/nUcBgjvPjh1hzRyir4VdXps7usN7tSpi61y8eLYUcRYdWRIT/UWmhBpnGcHZVdg7Atllvy0O0IGQPGUVriuGRza6aGoqrSsq3nx83d3GXykw/kaquafRnr4/fX2nIoiLfIoEREAREQBERAERcbeK223eloloRsuKOi2tMZxyNb3n2VK+NpLKz3TpyqTUILK28iMFhdvN1bDlSdD4tM2tjNv4iP8AxWawe3d5Wj+Vxx9nBIOxz87W92c92tZ57oltRy49KJGf63PP+yrTd+xm2FLsk4dKgVcfxOPWd/8AaAFCMbv3GDS1y0LqRYV044VYxtqb/XLb3vwRySIigxDQiIgOtWGLzzM7oPwIaxa2mGLzzM7oPwIaxauLDfQ6PwR7kc6fSZY/B4zzu6X98ZWZRnweM87ul/fGVmVdeUPrCp+36UblLoIKL4VcFXice3bvM6OV0aC0ZtcSGBo0lujOMmQWhFo2F/VsqvKU/mtjR6lFSWRnTZFvMM1hQLCtENs5uIIsJsVzR1Q4viNOKNAOKDTWSsGratbiNzRjWjqkspoSWR5C1YBLwR5sRrImHY0KE1r4YOUtq6haD+HTTWq+od4Pn3ma/KZ/mriqz8oYRhfzUVk1dxu0uiERFwjKTjCZd7xTha8uMjqNiAfi9F/fm7hrXhgpvLyZMclzB6EcjFy5GxAMnFkbvxVQ56TZaEN8rMCrXgtPfpG1Q61rNfYsd8nG6zDn1jO1w1VFCplgd83HzHrj/K/PAmGG1IYjZysqutLRw2P5PwOySLOXEvMLyyrYsQjxrOjEG3Q6n9wy766lo1PYyUkpIgVehOhUlSmtKeQIiL0YQiIgCIiAKL4Urz8sTHJ8saw4BIJByOf6R7urxa1Qr/Xn/puVLoJpFidGHsPpP/aPbRRSxrLdbcdklByF5ynPQZ3O20FSuXiFwoR83Lo1smfk3Yxj517V1Ry5PF/LV2mywZXexybYmBmq2GDr9J//AF9aoq9MnKNkYbZaAKNYA0DYAvcqtu7l3NV1H8uBzL+7ld13VerZ1IIiLUNIIiIDrVhi88zO6D8CGsWtphi88zO6D8CGsWriw30Oj8Ee5HOn0mWPweM87ul/fGVmUZ8HjPO7pf3xlZlXXlD6wqft+lG5S6CCIi4RlIFh984wf0zPixlM1TMPvnGD+mZ8WMpmrcwb0GlwNCp0mVjwfPvM1+Uz/NXFQ7wfPvM1+Uz/ADVxUD8o/WE+Ee5GzR6AREUfMwWMwkXf8vgi0oAOPC61NLNPDn3Yy2a/HNDxiuygrPb15UKiqR2GzaXMrarGrHZ+Mj1w7ym7c22JFNIUSjImoA5n/tOXdUaVe2uxhjNzFdfL3WAbvzJgtB8W7pQzs1bwcnqOlUrBVeblSX5MmSTEgDJX0ofo8PV3YqtLDbqNSKSeh6Udzyhs43FKN/R3LLw2P5an9jdIiLsEHCIiALxe8QwXvyAZSdW1eSwWFe8/J0AWTLEiJGHSpoh1yj9xybg5Y6lRU4uTNuytZ3deNGG3+FtZPb73lN55p0dhPi29GGDoaPS3k5fUNC2uDi7/ACdA5QjgiJGzV0M0evPuxVh7n2AbwTIhxAfFs6UQ7NDe85N1dSs4GLkCrzHL1v8Awp6Xpfgia41cQtqMbGjoSSy8Nnbrf3P1ERRUiQREQBERAdasMXnmZ3QfgQ1i1tMMXnmZ3QfgQ1i1cWG+h0fgj3I50+kyx+Dxnnd0v74ysyjPg8Z53dL++MrMq68ofWFT9v0o3KXQQREXCMpAsPvnGD+mZ8WMpmqZh984wf0zPixlM1bmDeg0uBoVOkyseD595mvymf5q4qHeD595mvymf5q4qB+UfrCfCPcjZo9AIiKPmYIiIDgL53f5fli2EKxGdKHv0t7x7aKV3ftl93pmHPQa9A9IZsZvpMO8e2mpXNSnCLd7kuP5dLj7OMSTqa/0h39b16lJMEvHCXIt9a/PzaSnArqM1Kzq6VLLk8V+dZaJCdZaUJk3LGrXtDmnYRX1r6FLMEV5sQusOZOQ1fCJOn0me93c7WqmrIo1FUgpETxKylZXEqT1bHvWwIiLKc8+a0Z9llwnzkyaNY0uPdoG05guvNt2vEvBMPnpitXnIK1xR6LBsAyLdYXryGI5thwMzcV8Q5cpI6LNwHS3kalwuDi7/KMflCOPs4JyV0v0errb8VcDFLyNKLb1R/lk+wS3jYWcr2qtMlo4bO1+BuLnXfFgSzYcQDxj+lEO3Q3uGTfXWudRFWNWpKrNzlrZGa1WVao6k9bCIixmIIiIAiIgOtWGLzzM7oPwIaxa2mGHLbMzug/AhrGUVxYb6HR+CPcjnT6TLF4PGed3S/vjKzKM+Dxnnd0v74ysyrryh9YVP2/SjcpdBBERcIykCw++cYP6ZnxYymapmH3zlB/TM+LGU0orcwb0GlwNCp0mVfwfPvM1+Uz/ADVxUO8H37zNflM/zVxUD8o/WE+Ee42aPQCIij5mCIiAL4Ldsltty75KLkxhkOfFcMrXdx9lV96L1CThJSjrR6hOVOSnHWiCfaWNHydGJBf6nMP+wuwF2beZeSWZPQKAnI9ta4rx1m/62EKcYTbv1pbEuDobEp/6v/6n9q+HBdeXkia8gjn7OPQZczX+g7v6p3jUrKwm+VWKlv19TJZidGOK2Cuaa/XHZ9S8V9y1IvyqKSlfHXy+znutGZMxn8a+mQDo16Gb+3FVMuNi+QQfFUzGtNeMa12rhMLF1HB3Lkm2oIAigaCMgiHYRQHcNaxNg3omLuk+REYrs7HCrSddK1B0VChuM2M68XCL05cvEsmVLOmHU+QayxyaOtLI11dRb0Us505vs4HC/wCdOdOb7OBwv+dRfM1zuXacbMF5uXaVNFLOdOb7OBwv+dOdOb7OBwv+dMzXO5dozBebl2lTRSznTm+zgcL/AJ0505vs4HC/50zNc7l2jMF5uXaVNFLOdOb7OBwv+dOdOb7OBwv+dMzXO5dozBebl2lNiSUOMceKxhOstBPtC8OTYPZw+Bv+lNedOb7OBwv+dOdOb7OBwv8AnXrNN3+Mf8fvNy7SnwZZkvXxLWtrnoAK+pexSznTm+zgcL/nTnTm+zgcL/nXx4PdPXk7RmC83LtKmilnOnN9nA4X/OnOnN9nA4X/ADr5ma53LtGYLzcu0p0WUhzBxozGuOapaCfavXybB7OHwN/0przpzfZwOF/zpzpzfZwOF/zr0sJu1/sf8fvNy7SnQZVkvlgsa2uoAe5e1SznTm+zgcL/AJ0505vs4HC/518eD3T15O0ZgvNy7SpopZzpzfZwOF/zpzpzfZwOF/zr5ma53LtGYLzcu0qaKWc6c32cDhf86c6c32cDhf8AOmZrncu0ZgvNy7SpopZzpzfZwOF/zpzpzfZwOF/zpma53LtGYLzcu0o1uYvk0bx9MXxb61zdUqGSjnsiMdL1xw5uLTKcaopTbVczbl9Zq3m+ImC1rDnawEA5s9SSdedcxgzum+15htpTAIgwTjA0yPeOq0bBnJ2U0qRYRYVKCcZa2+w7lnQzVaVKlw1p2dy4stKL8oinBWYIrkKydqYL5C0nGI1joRJqfFOxRp9FwLR3AZlrUXiUIz0SWU2KF1Wt351KTjwMJzOyPaTHHD+mnM7I9pMccP6a3aLHzel7Ju55vveswnM7I9pMccP6aczsj2kxxw/prdonN6XsjPN971mE5nZHtJjjh/TTmdke0mOOH9NbtE5vS9kZ5vveswnM7I9pMccP6aczsj2kxxw/prdonN6XsjPN971mE5nZHtJjjh/TTmdke0mOOH9NbtE5vS9kZ5vveswnM7I9pMccP6aczsj2kxxw/prdonN6XsjPN971mE5nZHtJjjh/TTmdke0mOOH9NbtE5vS9kZ5vveswnM7I9pMccP6aczsj2kxxw/prdonN6XsjPN971mE5nZHtJjjh/TTmdke0mOOH9NbtE5vS9kZ5vveswnM7I9pMccP6aczsj2kxxw/prdonN6XsjPN971mE5nZHtJjjh/TTmdke0mOOH9NbtE5vS9kZ5vveswnM7I9pMccP6aczsj2kxxw/prdonN6XsjPN971mMkcE8hJv8bEEWJT0XvGL6mNFe9bCDBbLtEKCA1rQAABQADMABmC80WSFOMOishqXF3XuWnWm5ZN4REXs1QiIgCIiAIiIAiIgCIiAIiIAiIgCIiAIiIAiIgCIiAIiIAiIgCI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9460" name="Picture 4" descr="http://www.archispace.pl/public/objdata/558/558314/full.gif"/>
          <p:cNvPicPr>
            <a:picLocks noChangeAspect="1" noChangeArrowheads="1"/>
          </p:cNvPicPr>
          <p:nvPr/>
        </p:nvPicPr>
        <p:blipFill>
          <a:blip r:embed="rId2" cstate="print"/>
          <a:srcRect/>
          <a:stretch>
            <a:fillRect/>
          </a:stretch>
        </p:blipFill>
        <p:spPr bwMode="auto">
          <a:xfrm>
            <a:off x="1115616" y="908720"/>
            <a:ext cx="2304256" cy="2238420"/>
          </a:xfrm>
          <a:prstGeom prst="rect">
            <a:avLst/>
          </a:prstGeom>
          <a:noFill/>
        </p:spPr>
      </p:pic>
      <p:sp>
        <p:nvSpPr>
          <p:cNvPr id="4" name="pole tekstowe 3"/>
          <p:cNvSpPr txBox="1"/>
          <p:nvPr/>
        </p:nvSpPr>
        <p:spPr>
          <a:xfrm>
            <a:off x="3707904" y="1772816"/>
            <a:ext cx="4798878" cy="523220"/>
          </a:xfrm>
          <a:prstGeom prst="rect">
            <a:avLst/>
          </a:prstGeom>
          <a:noFill/>
        </p:spPr>
        <p:txBody>
          <a:bodyPr wrap="none" rtlCol="0">
            <a:spAutoFit/>
          </a:bodyPr>
          <a:lstStyle/>
          <a:p>
            <a:r>
              <a:rPr lang="pl-PL" sz="2800" b="1" dirty="0">
                <a:solidFill>
                  <a:srgbClr val="0070C0"/>
                </a:solidFill>
              </a:rPr>
              <a:t>Zwężenie jezdni prawostronne.</a:t>
            </a:r>
          </a:p>
        </p:txBody>
      </p:sp>
      <p:sp>
        <p:nvSpPr>
          <p:cNvPr id="19462" name="AutoShape 6" descr="data:image/jpeg;base64,/9j/4AAQSkZJRgABAQAAAQABAAD/2wCEAAkGBxIQEBUUEBQUFRQVFRYYFRUYFxUUFxQWFBQYFhcVGBgYHCggGBolGxQUITEhJSkrLi4uGCEzODMsNygtLisBCgoKDg0OGxAQGywkICUsLCwtLCwsLiwsLCwsLCwsLCwsLCwsLCwsLCwsLCwsLCwsLCwsLCwsLCwsLCwsLCwsLP/AABEIAOEA4QMBEQACEQEDEQH/xAAcAAEAAgIDAQAAAAAAAAAAAAAABgcBBQIDBAj/xABGEAABAwECCAoJBAEDAwUBAAABAAIDBAURBhIhMVFUgdEHExYiQWFxkZKTFBUXI1JTocHSMkJisYKywvAzcqM1Y3Th8SX/xAAbAQEAAgMBAQAAAAAAAAAAAAAABQYBAwQCB//EADgRAAICAQEHAgQFAwMEAwAAAAABAgMEEQUSExQhMVJBUQYVkaEWIjJhcVOBsSNCQyRi0fEzNOH/2gAMAwEAAhEDEQA/ALxQBAEAQBAEAQBAEAQBAEAQBAEAQBAEAQBAEAQBAEAQBAEAQBAEAQBAEAQBAEAQBAEAQBAYQGC67OU1CWvYw2QHMQew3rGqGjXoclkGUAQBAEAQBAEAQBAEAQBAEAQBAEAQBAEAQBAEAQBAYJQEawwwrjoWXC58zhzWX5hl57tDbxtWi25QR34Gz7MqX7e5UVrW3UVTi6eRztDb7mN7GjIo6d0pdWW7HwqqV+Vf3PNQ1skBxoXujI+E3d4zHsK8xslHqjbdj13L/UWpauBGGoqroai5swHNOYS3DLdod1d3VI05Cn0fcqu0dmPHe/DrF/YmwK6SHMoAgCAIAgCAIAgCAIAgCAIAgCAIAgCAIAgCAIAgNbb9qspIHzPzNGQfE45GtHabl4nJRWrN2PQ7rFCPqURaVe+oldLKb3PN50DQBoACiLLNXqy9Y9MaK1FehO8EcFo2RiWoaHPcAQ1wvDB0ZNKq20dpSc9yt9CFzc6U5bsHoj1YSYLRTxkxMDJWi9uKLg7+JAWjB2lZCajN6o1YubOuSUnqitI3ujeC0lrmOvBzFrmn+7wrdCa7xLHKMLoaejLwwOt4VtM15uEjTiyDQ4dPYRcdql6pqUSj52K8e1x9PQ362nGEAQBAEAQBAEAQBAEAQBAEAQBAEAQBAEAQBAcXFDBUHCVb/pFRxLD7uE3HQ6TMTszd6jsqzV7qLbsbD3IcWXdmtwMsf0mcFw93Hc53Wf2t+l6gtpZfBra9Tr2jk8KG6u7LTCpknqyuGVhMFcYfWNxUvHMHMkPO6n//AGrbsnM4kNyXdE7svJ3lw2ePAm3vQqppd/0pLmydQvyP2Z+wlWHHs3JaM2bVxFfU2u6LvY+8XjMpQpXZ6HNAEAQBAEAQBAEAQBAEAQBAEAQBAEAQBAEAQEZw6t/0OmOKfeyc2Pq0u2D63LTdNRid+zsR5FyXoilY43PcGjK5xAGkkneoic91OTLs3GuH7It7B6yxSwNjF2NnedLjn3bFR87Jd1rfoVTJud1jk+xs1xGkIDy2nQtqInxvGRwu7D0EdhuK6Ma902KSPdVjqkpIp2vpHQyOjf8Aqabj16COoi4q9U2qyCki202xthvLsy0uDK3+Pg4iQ+8hHNv/AHR9G0Zu5S+NZvLQqe2MPg278ezJyukhwgCAIAgCAIAgCAIAgCAIAgCAIAgCAIAgOuWQNBJNwAvJPQB0rDehmK3noiisLrcNbVOkH6BzYxoYOntOfu0KKvs35F32birHo0fdm64PbGxnGoeMjbxH1npd9u9VvbOZux4cX3OTamT/AMcSwFV2QoRGQgCGGQzhBsbHYJ2DnMFz7ulmnZ/SsGxstxlwpMldmZLhPcfZkMsW030s7Jo87TlHxN6Wnt3K1VzcJaol8vHV9Lgy+7PrWTxNkjN7XtDgeo/dS6kn2KHZW65OMu6PUsngIAgCAIAgCAIAgCAIAgCAIAgCAIAgCAr/AIULf4uMU0Z58gvk/jH8PVjEdwK5cm3dW6ic2Nh8SziS7IreyaB1RM2Jmdxyn4WjOf8AnUobJvVNbmyzZNyqrcy4qKlbDG2Ngua0XDYqLfa7bHJlTnJzbkzvK1HlEMw04QIbPeIms46a69zQ4NbGDmxjcTedAGbYrBs3YU8qO/N6I0zt0ZrsF+FKKpmbFUxcQXm5rw7GZjHM114BbfpzLqzfht1Qcqpa6fUxG7VlhqrSjo9GbjjIwOBDheCCCNIOcLMJuMlJGU2uqKjwlsk0s7mZcQ85h0tPR2jN3K8YOSr61L2LRg5HFq19USvgtt/EeaWQ8197oup2dzNufYVNYtv+1kTtvD/5o/3LSBXcVkygCAIAgCAIAgCAIAgCAIAgCAIAgCA8NsWiymhfLIeaxpPaeho6ybgvMpKK1NlNUrZqEShLTrn1Er5ZP1PJJ0AdAHUBcoiyzebbL7jURor3I+hPsArG4qLjnjnyDJ/Fmcd+fuVS2vluyfCiQe0cniWbq7IligmRwWUD5xw8gfHaVSJL7zK5wOlrsrSOq67u6l9S2ZKMsWDh20OGeuppIYnPcGsBLnEBoGcuJuFy7LJKMXKXZHldz6kpWkMaHZXBrQ46SAL/AKr5RkyUrZNe53rsdq0GTRYXWN6VAcUe8ZlZ16W7f7uUpszLdFu6+zOrDyHTYvYquGVzHBzSQ5pBB6QQciuUJLpJFlsjG2tp+peuCltitpmyZnZpB8Lxn2HOOoqYqnvxKNmY7x7nB9vQ3QWw5TKAIAgCAIAgCAIAgCAIAgCAIAgMFAVNwnW/x0op4zzIje8/FJo2D6nqXBk26/lRadi4e4uNJd+xoMFLHNVUAEe7Zzn/AGbt/q9Qe0MpUVPr1ZI7QyVVDRd2WyBcLhmVKlJt6srPcyvACygR/C7B2krIi6qaAY2uxZcbELMl+V2i8DIVNbKzsmqarr66tGmyK01KT4P7bjoq2Oadt7MRzXHFxiwuAuc0Z77wB2OKu+0caeTRKEH1OeLSZc9kYd2fVPDI5g15zNkaYyToBOQnaqPk7Ey6VvOPT9jpVsWSRQ8k09GjYnqZCwmwVnh3Y/EzcawcyU5dDX9Pfn71b9k5fFr3JPqiwbMyd+PDl6HHAG3vRKkB591Lc1/8T+1+wm7sPUrBjW7r0Zja+Hx6t+PdF1sORSZTevqckAQBAEAQBAEAQBAEAQBAEAQAoCP4Z276FTOeLuMdzYx/IjPdoGfYtV09xHZg4ryLlH0KPJc93S5zj2lzifqSSoic9E5MvS0rrSXZFs4L2QKWANP63c550uPR2DMqVtHKd9vTsiq5d7us19DcKNOcIAsowUvwwYROlqfRGOIihuMgByPlIB52kNF2TST1K/bAwFVRxWur/wAHJZProV2rF3NOgKaIyWbwcYfuY5tNWvLmOIbFK43lh6GPJztJyA9F+jNWdsbGjbB3Urr6o3V2ehb6o8lutp9zqPFa9nNqYXxv6RkPwkZiF0YmQ6bFI202uqakinqumdE90bxc5pIOz7K81WqyCmi2VWRtr19y2+DjCD0mn4qQ3ywgA3nK5n7XfY9nWpbHs3loU/amHwbN5dmTELpIsygCAIAgCAIAgCAIAgCAIAgOMjrgSehAlr0KOw2t01lU4tPumXtjGkDO7afoAovIt35aIuuysPgVatfmZ7sALG4yQzvHNjyM636dn9lV3a2Wq47ifVmraeTurhRfcsZVLUgwgCA655gxjnOzNaXHsaLz/S3UV8SyMPdnmT0R8v2hWOnmkldnke55/wAiTd9V9XprVdcYL0SOBvVnnW0BYMBAXTwVYXGqj9GndfNE29jjnkjGS46XNydouPQVSdv7M4b49a6PudVM9ehYaqp0EJ4QrGvaKhgyjJJ1t6HbM3/4rFsbL/4pMldmZO7Lhv1Ing9azqOoZK3M03OHxMP6m/cdYCtFU3CWpKZ2Kr6nH19C+qKpbLG17De1wBadIIvUunqtSiTg4ScX6HesnkIAgCAIAgCAIAgCAIAgMFDDIPwm4QcRDxEZ95KOdpbH0nbm71zZFm6tCZ2Rh8azfl2RVtBRunlbGzO4gdmknqAyqIutVUHORa77VVXvFxWbRNgiZGzM0XduknrVFybnbY5MqVs3OTkz1LmPIQBZQIrwmWmKezZsoDpW8UwX5Tj5HXabmklTmwcZ25Snp0XU1WvRHz6vonpqcSCAIzJKLDwGqq2kdUwYhuc5rYySHPxRzi05s+S457lG5G1Kce5VWdGe1BtamhoqyWkmbJHe2WJ14BBFzm52uGe7OCF22VwvrafZnhapn03Q1HGxMk+NjXeJoP3XyzKqVVrh7M709Vqdk0Qe0tcLw4EEaQc6112OElJHpPdepT9v2WaWd0Z/TnYdLTm3bFeMPIV9aku5asPI41afqu5NuC2389LIdLor+9zPuNqmcW3X8rILbWHp/rQXT1LLC7SvGUAQBAEAQBAEAQBAEAQHltKtZBE6SQ3NYCSewLEnotT3XW7JKMe5QltWk+qnfM/O85B8LRka3YFEWTc5asvmHjxoqUV/f+Sa8H1jYjDO8c5+Rg0M07f6AVV2zl7z4USG2lk78tyPYmKr2pGhAFlLUGjwrwnhs6HHlN7zfxcQPOkP2bpP3yKU2dsyzMnpFdPVmqc90oS37bntCfjJiXOPNYxt+K0E5GMHbtJX0LGx68WvSHp3ORycmbPCnAyaz6enlkN5lvEjflP/AFNbf03t+rSubC2lVlWyhD0MuDSIupM8BDJfvBO26yobvil7+NcvnvxA/wDrW/2R10/pKx4V4WstSXFAGMyNzrulzm5T2m4K17ElKWFFyfujRZ+ouXA6TGs+kdppoT/42qjbVju5di/dnTX+k3Cj9TYR7DSxvSYCWD3kd7m9Y6W931CltlZfBs3X2Z14OQ6bP2ZWNLO6J7XsOK5jg5p0EZlcYy00aLLbXG2Di+zL5wbthtZTslbkJFzm58V4/UFMwlvR1KHlUOi1wZtAvRzmUAQBAEAQBAEAQBAYKAq3hRt/HeKWM81hDpbul37W7L7+27QuHKt/2lk2Jh6f60l/BFMG7JNVO1n7Bznn+I6NubaoXNyVRU2TGdeqoPTuy3Y2BoAGQAXAdSpFk3KTk+5V223qzktYCAjmG2FTLNgDi0vkeSImZgSBlLndDR3lTOydmvMs0b/Ku5qsnuooetrKivqcZ+NLNIbg0Ansaxo/S0fTKvoFcKsavRdIo5NXJlu8H2AAorp6rFdUftbnbD2Hpfcc/RmGlU/a+2+MnVV29/c6K69O5suFGkEtlzaY8SQf4OF/0JXHsC7cy0vfoe7V+U+f19EOILIL64JXX2VF1PlH/kcfuvnfxEtMx/wjtp/SVtwtH/8Aqy/9kX+hWrYK/wCij/c57f1FvYCf+mUn/wAeP/SFStr/AP3LP5Z0w/Sb1RhsML0jGhWGG9jejz47B7uXKP4u/c377SrhsvLV1e631RYtm5HEjuS7o9HB1b3o1Txbz7qYgHQ1+Zruq/MdmhT+PbpLQ0bYw+LXxF3RczVJFRMoAgCAIAgCAIAgCA0uFdttoqZ0huLv0sb8TzmH9k9i12z3ItnVh4zyLVBFEyyOe4ucS5ziSTnLnOOU7SVETlr+Zl6riqoaLsi1MELH9FgGMPeP5z+rQ3YPuqZtTL41rS7IrOZkO2x+xvVFnKFgBAR/DfBsWjS8VeGvD2uY83nFP6Xd7S5S+ydovCt3n2fc1WV7yOGCmBtNZzfdgvlP6pn3F5v6Bdka3qG29Z2jti3LenaPsIVKJI1EdzaRvhEqo47MqeMcBjxOYwdLnuHNaB2/0pnYdUp5cWl27mq1/lPndfRzjCGC8uBuS+zLvhmlHfiu/wByoXxLHTJ1/ZHXS/ylecKgLrWlABJuiAAF5J4sZAOkqy7Dajhxb/c02dZFyYG074rPpWSNLXtgjDmkXFpDcoI0qkbVkp5djj1Wp0w/SblRpsCag19u2Y2qgdG7ORe0/C4Ziu3CyHTYn6eptotdVikin6iB0b3MeLnNJBGghXiqamlJFshKNsNV2ZcnB7b/AKXTYrzfLFc1+lw/a/aPqCpfHsU4lL2nicvc9OzJVet5HGUAQBAEAQBAEBxcUBSmHtvel1NzTfFFe1mhx/c7bcB2DrUXk2b70LlsnD4Fe+11ZywEsbjpuNeOZHm/k/oGzP3KA2tlqqG4u7M7Syd1bke7LMVQbIALACAIAs6gLAOL3gAkkAAXknIABnJXuuDnJRXqYb0Pn7hBwpNoVPMJ4iK9sQ+LTIet1w7BdpK+lbLwFiUrp+Z9zisnqyLKVPAWAWLwNW5xVS6meeZOMZnVKwZv8mg+EKu/EGEraVau8f8ABtpkWpFYNO2pfU4gM77r3uyloa0NAZ0NzdGVVF7Rv4Kp10SOlQWups1wNnsLyAgMLKBBuEKxs1Qwfxk/2u+x2Ky7GzF/8UiX2Zk6S4cv7EbwXtl1FUtlH6f0yDSwnL3ZDsVnps3JEhtDFWTU16+he9NM17WuYQWuAIIzEEXgqVT1WpRZRcXuv0O5ZMBAEAQBAEBi9AQ/hIt/0an4uM3SzAgaWs/c77DtXPkWbsdESmysPj3avsioqWndK9rGC9ziANqh7LFCLlIuM7FVDefZFxWPZ7aaFkbf2jKdJOUnvVGy8iV9jkypW2uybkz2rlNYQBAEAQBZQK64X8JOJgFLGfeTC+S7O2K8i7/IgjsBVq+Hdnb8uPLsu38//hz2z9CmFdvQ5SQYHYKzWjNis5sTT72UjI0Z8UaXkZhtK4c/Prw696T6+h7jByPLhRYb6CqfA/KAb2O+ON36Xdt2Q9YK2YWVHJpVkfXuYkt1mupKl8UjJIzc+NzXtOhzSCPqFvsrU4OEuzMJ6H0zYlptq6eKdmaRgddoPS3tBvGxfLs7GePfKt+h3Qlqj3LiPYQBAEB1VMDZGOY8XtcCCOorbTa65qUTMZOMk0U9bVnOppnRuzA3tPxNOY/80K84uQrq1JFqxrldX0LA4K7fxmmlkOVt7ojpbnc3Zn7D1KaxbdVoyvbaw1CSuj2ZYl66yBMoAgCAIAgOisqGxRue83Na0ucdAAvKw3oup6hBzkoruyhcIbWdWVD5ndORg+Fg/SP7PaSoi6e/LqXrCxlj07q7+pK+D2xrgah4ynJGNA6Xbc2xVjbOb/xR/uRu1MnV8OPZE3VcZELoFgyEAQBAEB01lS2KN8khuYxpc46GtF5PcFvx6ZW2KEe7PMnoj5pt+1XVlTLO/PI68D4WjIxuxoC+pYmPGiqNcfQ4ZS1ZuMCMDZbRkvysgaefJdn/AIM0u+g+h5NpbTrw4e8vRHqFe8y+bLs6KlibFA0MjYLgB9ST0k9JK+d5OVbfNzserOyMUiMcJ2DHptLjxi+eAFzNL2Z3s7heOsdamNg7R4FnDm+kjVbDVFDK/wC96o5NC1OBW3f+pRvP/uxf1I3/AEu2lVP4lwtUr4+nRnRTLToWuqVodQQBAEAWUwRnDexfSIeMYPeR3kfyb+5v32KZ2TmcKzcfZnds/I4Vii+zK4oat0MrJIzc5jgWns6Owi8bVb4S3Zb0SwXVRuqcH2ZfdhWoyrgZMzM4ZR8LhkLT1gqYhJSjvFDyKJU2OEvQ2K9GkIAgCAxegK14U7fzUsZ0OlI72s/px2LiyrdPyosOxcLV8aS7diD2DZhqp2xi+7O46GjPt6Nqh8zIVNTkyey71TW/cuCCFrGhrQAGgAAdACo1tjsk5MqkpOTbZAsJOEwUdVJT+jl/FkDG4wNvvaHZsXr+ismJ8PcxTGzf7nPK7R6Gs9sTdUPmj8V0fhV+f2PPMD2xN1Q+aPxT8Kvz+w5ge2JuqHzR+KfhV+f2HMD2xN1Q+aPxT8Kvz+w5gHhjbqjvNH4rP4W07z+xlX6nfwtYR3UcUDDc6payR4vytjFzgNrrh1hpTYOz9y+Vj7R6IWT6FS0tO6V7WMF7nua1o0lxuH9q3SkorVnOtCybK4Uo6aCOGOkOLG0NHvAL7hld+nOTedqrOVsCWTY7HZ3N0bVHoj1e2JuqHzR+K5vwt/3/AGM8wPbE3VD5o/FZXws09d8cchuGFnXiOuij4uCrxnYgN4ikDnBzL7hkOLjDtOhT+HdprRJ6yj0Nc16mnsW1H0lRHPH+qNwddmxh0t2i8bV1ZVEb4Sg+zR5i9GXDhPwlR0csbY4TM2SFkzXh4bzZC4AXXH4VTcX4dldFylLTRtdvY6ZXaGo9sTdUPmj8V0fhb/v+x55ge2JuqHzR+KfhV+f2McwPbE3VD5o/FPwq/P7DmDbYL8JIrqplOKcsx8bnY+NditLs2L1Llzfh7lqXY5a6HqNu89CeqtJtNNG9lWYZ2N6NOS0XRyXlugH9zf8AmlXPZmWr69H3RZNnZKtr3X3RtODS3/R5+IkPu5iLtDZMw8WQbAp3Fu0e6zj21h78eLHuW9epEqhlAEAQGqwjtdtJTvld0ZGj4nHI0d68WTUYnRi47vtUEUNVVDpXue83veS5x0k5VETnq9WXumuNMEl2RZmBVi+jwYzx7yS4nqb+1v37SqdtbM4tjjHsiuZ2TxbP2JGok4iDYQcGkFZUyTvnlY6QglrQwgXNDcl4v6FY8X4gsx6VWoLoaZUpvU13sep9Zn8Me5b/AMUW+CMcuh7HqfWZ/DHuT8UW+CHLoex6n1mfuj3J+KLfBDl0PY9T6zP3R7lj8U2eC+45dHGbgjpWtLnVMwa0EuJEeQAXk5tC21fEltklBQ7mHQl11KxwgtM1VQ+S8lvNZHf0RxgMZ2XhoJ6yVa8anhw000/8s0SepJeCKyePr+MIvbTtx/8AN3NZ/uP+KjNt5nL0dO7PdUdWSw8D9NrM/dHuUGvie1L9CNvATMex6n1mfwx7k/FNvghy6HseptZn8Me5ZXxRb4Ixy6JO7BCE2b6A5xcwNIa8gYzXYxe1+TJeCfooyO1p85zKWmvc97msdCgLToJKaZ8MoufG4tcOzMR1EXEdq+hVWxugpx7M5GtHoSnAewIbVJinnkZJDGBE1uIb4sZxI5wv5rnnY4KN2nm2YMVOEdU+57hHfZL/AGP02sz+GPcoH8UWeCN3Loex6n1mfwx7k/FFvghy6Hsep9Zn8Me5PxRb4IcujZ4N8G8NFUsnZPK9zMa5rgwA4zS3oF/SubL+IJ5FLrlFLUzGlRZN1XjcazCGyhVQOjP6s7DocM27au3BynRan6epvx7XTPeRUMrHMcWuva5puOkEFXeFikt9di1Jxuh/KLrwGt70ymBcfes5sg0kZndhH3UvRYpxKVtHEePc16PsSVbjgCA4l1yApzhGt/0qo4ph91CSP+6TM52zMNqjcm3eloi3bHwuFW7JLq/8HjwKsb0ifHcPdxkE9buhv3UFtPLVVei7s6No5SrhuLuy0VTW+pXDKwZCAIAgCALOjPOqIDwv296PSCBhukqCQdIibledpxW7SrR8O4G/bxZrou38mm2RSKu71OUvXgjsj0ezxI4c6ocZOxg5rB3Au/yVB+Isri5G4u0V9zrqj01Juq6bwsAIAs+pjQrXhfwY42L0yIc+Jt0w+KMZn9rcuw9St3w7tDR8vP8Asc90PVFY4M2w6iq4p2/sdzh8TDke3u+oCtOXjRvolWzTGWjPpOlqGysa+MhzHtDmuGYtcAQRsIXy2+mVVjhJdmzti9Udq0noLICAIAgK/wCEGxsVwqIxkdcJOo5mu25u5WjY+W5R4cu6JnZeT13JGmwQtw0VS15/6bubIP46e0Z+/SrJRZuT0OraWJzFPTuuxekUgcAWkEEXgjpBUsUhpp6M5XoedWRfD+3/AESmuYfey3tZpaP3P2f2QtF9m7Ek9mYnHtWvZdymYInPcGtF7nEADSSoiy1RTky6SkqoOXZIuCwbLbSwNjGfO4/E45z9tio+dku+1v09Cp32u2bkzYrjRqCAIAgCwDjJfinFz3G7tuyLbW47617HllPWzZuEbgcd8jx0iGSNo7m4pV4xr9kr9Gi/lf8As5mrCFWjYtawkzwVF/S5zHu73ZVNU5GP2hJfVI1tS9TzWTQOqaiKBv6pXtZ1gE5XbBedi2XXxrrdj9EYinqfTlNC2NjWMFzWNDWjQGi4f0vlV9jsm5P1O6K0R2rUeggCA0WGmEHq6kdOGcYQ5rWtJxRe45ybibhcpTZOAsy7cb0RqslurUpG3sMK2vOLLIcR2QQxgtYerFGV+0lXzF2dj4i1itH7vucspuTNlYHBpW1VzpAKeM9MgvfsjBv7yFy5e3MejprvP9v/ACelVJlz4PWSKOmjga98gjFwc66+6++7JmAvyBUfPy+Ztdmmn7HVGOiNkuE9hAEAQBAdNZTNljdG8XtcCDtW2m6Vdimj1CThLeRTtr2e6nmdE/O05D8QOYq9Y16trjOJa8a6N1akWRwXW/xkZppDz4xfH/KPR/jkHYQpnGt1Wj7lY2zicKfEj2ZPL106MhdSjcN7UNTWyOv5rCY2dQabidpvPcovInvSLvsqhVY6933Nxwe2PeTUPGQXtj7cznfbvVZ2zlbq4UfU5dqZOr4aJ8quQqCymZKt4U8Kaujq42U0pja6EOIDWm92O4X84HoAVy2FgUX47dkdXqc1kmn0Ib7QrT1l3gj/ABUy9j4fgjXxJD2hWnrLvBH+KfJsLwQ4kh7QrT1l3gj/ABT5PheCHEkY9oVp6y7wR/inybC8EOJIe0K09ZPgj/FYexsJ/wCxDiSMjhCtPWXeCP8AFe1sjDj2j/kxvyOs4d2gXBxn5wzO4uK8ZLs+Letny7H3d3Tp/cxvM5+0K09Zd4I/xWn5PheCM8SRn2hWnrLvBH+KfJsLwRniSHtCtPWXeCP8U+T4XghxJD2hWnrLvBH+KfJ8LwQ4kjy2hhjW1DMSeUSMvBxXRxkXjMbsVb6dn49Mt6taHlzk11PPZ2EdRTOxqcxxuP7mxRA3duLkW2zGrsWkuv8Acwm16Gy9oVp6y7wR/iuT5Ph+CPW/Ie0K09ZPgj/FPlGH4IcSQ9oVp6y7wR/isfJ8LwRniSHtCtPWXeCP8U+TYXghxJD2hWnrLvBH+KLY+F4IcSRL+C3CusrK58dTMZGCne8AtYOcJImg5AOhzu9Q23Nn41GNvVx0e8v8M2VTk5aMtVU06QgIrh5Y/HRcawc+MG/+TM5GzP3qc2Rl8OfDfZkhs7J4U919mQKx7QdTTxytzscCetv7h2EXq3Uy0lqTeZTG6mUWXf6+g+IKR4xSuTn7FEVTSJHh2cOcD2gm9Rb6PqXupqUE12LLwGtCN9KyMEB8YIc3Mc/6uu+9VLa2PZxd/ToVvPqnG1t+pJFDOL9jhQRJ+wNfX2LTVDg6eCKRwFwL2NcQM92XtXXTmZFMd2uTSMOKbPNyUoNUp/KZuW75pmebMbiHJSg1Sn8pm5PmmZ5sbiHJSg1Sn8pm5PmmZ5sbiHJSg1Sn8pm5Y+aZnmxuIclKDVKfymbk+a5nmxuIclaDVKfymbk+a5nmxuIclaDVKfymbk+aZnmxuIclKDVKfymbk+a5nmxuIclKDVKfymbk+a5nmxuIclKDVKfymbk+a5nmxuIclaDVKfymbk+a5nmxuIclaDVKfymbk+a5nmxuIclKDVKfymbk+a5nmxuIclKDVKfymbk+a5nmxuIclKDVKfymbk+a5nmxuIclKDVKfymbk+a5nmxuIclKDVKfymbk+a5nmxuIclKDVKfymbk+a5nmxuI9NBYlLTux4IIo3EYpcxjWktJBIvAzXgdy1XZ2RdHdsk2jKikbBcmjPQTdYPDa1fHBE58hF1xyfEdAHSV14mPOyxaI2VVynNJFMdCvMF0LeukdWSr1XU6HfVdOkiO5mj9jf4dYEyPkdUUoxi7LJGMhv6XN039IXRfQ5PeRE7N2ooRVVvb0K8cHxPuIfG8dBBY4bDlCj516/qRYt+q1a9GegWtUfOl8bt60crV6xR55WnxRn1vUfPl8bt6xytPihylHih63qPnS+N29OVp8UOUo8UPW9R8+Xxu3pytPihylHiPXFR86Xxu3pytPihylHiPXFR86Xxu3pytPihylHih63qPny+N29OUp8UOVo8UY9cVHzpfG7enKU+KM8pR4oeuKj50vjdvTlKfFDlKPFGfXFR86Xxu3pylPihylHijHrio+dL43b05SnxRjlKPFGfXFR86Xxu3pylPihylHiDbNR86Xxu3pylPihylPiPXNR8+TxuTlKfFDlKPEeuaj58vjdvTlKfFDlKPEeuKj50vjdvTlKfFDlKPFD1xUfPl8bt6cpT4ocpR4oeuKj58vjdvTlKfFDlKPFD1xUfPl8bk5SnxQ5SjxQ9cVHz5fG5OUp8UOUo8UDbFR8+XxuWOUp8UOUo8UPXFR86Xxu3pydPijPKUeKHrio+fL43b05SnxQ5SjxQ9c1HzpfGd6cpT4oxytHijy1FS55vke53/c4m7vW6FUY/pRsjXXBdtCWYGYGy1EjZZ2lkLSDzgQZLsoABy4ubKu+miTabIbaW1IRi663rqW5xbdH0UhuoqvEkd1yGDoqKOOQXSMa4fyaD/a8uKfc9RslH9LPCcG6M56aDy27l54UPY6Fm5C/wB8vqOTVFq0Hlt3Jw4ey+g57J/qS+rHJqi1aDy27k4UPZDnsn+pL6scmqLVoPLbuThw9kOeyf6kvqxyaotWg8tu5OHD2HPZP9SX1Y5NUWrQeW3cnDh7Dnsn+pL6scmqLVoPLZuThw9kOdyfOX1Y5NUWrQeWzcnDh7Dncnzl9WOTVFq0Hls3Jw4ew53J85fVjk1RatB5bNycOHt9hzuT5y+rHJui1aDy2bk4cPb7Dncnzl9WOTdFq0Hlt3Jw4e32HO5Hm/qxybotWg8tu5OHD2HO5Hm/qxybo9Wg8tu5OHD2HO5Hm/qxybo9Wg8tu5OHD2+w53I839WZ5N0erQeW3cnDh7L6Dncjzl9Rybo9Wg8tu5OHD2HO5PnL6scnKPVoPLbuThw9hzuT5y+rHJyj1aDy2bk4cPb7Dncnzl9WOTlHq0Hlt3Jw4ew53J85fUcnKPVoPLbuThw9hzuR5v6scnKPVoPLbuThw9vsOdyPN/Vjk5R6tB5bdycOHt9hzuR5v6scnKPVoPLbuThw9hzmR5v6nbT2LTRm9kETTpDGg/0s8OPsa55N0/1Sb/lnuAXvQ0/yZuTqDKAIAgCAIAgCAIAgCAIAgCAIAgCAIAgCAIAgCAIAgCAIAgCAIAgCAIAgCAIAgCAIAgCAIAgCAIAgCAIAgCAIAgCAIAgCAIAgC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9464" name="Picture 8" descr="http://www.autoex.pl/_img/img_znaki_drogowe/znak_drogowy_A-16.jpg"/>
          <p:cNvPicPr>
            <a:picLocks noChangeAspect="1" noChangeArrowheads="1"/>
          </p:cNvPicPr>
          <p:nvPr/>
        </p:nvPicPr>
        <p:blipFill>
          <a:blip r:embed="rId3" cstate="print"/>
          <a:srcRect/>
          <a:stretch>
            <a:fillRect/>
          </a:stretch>
        </p:blipFill>
        <p:spPr bwMode="auto">
          <a:xfrm>
            <a:off x="1115616" y="3068960"/>
            <a:ext cx="2469348" cy="2664296"/>
          </a:xfrm>
          <a:prstGeom prst="rect">
            <a:avLst/>
          </a:prstGeom>
          <a:noFill/>
        </p:spPr>
      </p:pic>
      <p:sp>
        <p:nvSpPr>
          <p:cNvPr id="7" name="pole tekstowe 6"/>
          <p:cNvSpPr txBox="1"/>
          <p:nvPr/>
        </p:nvSpPr>
        <p:spPr>
          <a:xfrm>
            <a:off x="4211960" y="4077072"/>
            <a:ext cx="3443122" cy="523220"/>
          </a:xfrm>
          <a:prstGeom prst="rect">
            <a:avLst/>
          </a:prstGeom>
          <a:noFill/>
        </p:spPr>
        <p:txBody>
          <a:bodyPr wrap="none" rtlCol="0">
            <a:spAutoFit/>
          </a:bodyPr>
          <a:lstStyle/>
          <a:p>
            <a:r>
              <a:rPr lang="pl-PL" sz="2800" b="1" dirty="0">
                <a:solidFill>
                  <a:srgbClr val="0070C0"/>
                </a:solidFill>
              </a:rPr>
              <a:t>Przejście dla pieszych.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ppt_x"/>
                                          </p:val>
                                        </p:tav>
                                        <p:tav tm="100000">
                                          <p:val>
                                            <p:strVal val="#ppt_x"/>
                                          </p:val>
                                        </p:tav>
                                      </p:tavLst>
                                    </p:anim>
                                    <p:anim calcmode="lin" valueType="num">
                                      <p:cBhvr additive="base">
                                        <p:cTn id="8"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4"/>
                                        </p:tgtEl>
                                        <p:attrNameLst>
                                          <p:attrName>style.visibility</p:attrName>
                                        </p:attrNameLst>
                                      </p:cBhvr>
                                      <p:to>
                                        <p:strVal val="visible"/>
                                      </p:to>
                                    </p:set>
                                    <p:anim calcmode="lin" valueType="num">
                                      <p:cBhvr additive="base">
                                        <p:cTn id="19" dur="500" fill="hold"/>
                                        <p:tgtEl>
                                          <p:spTgt spid="19464"/>
                                        </p:tgtEl>
                                        <p:attrNameLst>
                                          <p:attrName>ppt_x</p:attrName>
                                        </p:attrNameLst>
                                      </p:cBhvr>
                                      <p:tavLst>
                                        <p:tav tm="0">
                                          <p:val>
                                            <p:strVal val="#ppt_x"/>
                                          </p:val>
                                        </p:tav>
                                        <p:tav tm="100000">
                                          <p:val>
                                            <p:strVal val="#ppt_x"/>
                                          </p:val>
                                        </p:tav>
                                      </p:tavLst>
                                    </p:anim>
                                    <p:anim calcmode="lin" valueType="num">
                                      <p:cBhvr additive="base">
                                        <p:cTn id="20" dur="500" fill="hold"/>
                                        <p:tgtEl>
                                          <p:spTgt spid="194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cwilczek.republika.pl/obrazki/znaki_a/a17.gif"/>
          <p:cNvPicPr>
            <a:picLocks noChangeAspect="1" noChangeArrowheads="1"/>
          </p:cNvPicPr>
          <p:nvPr/>
        </p:nvPicPr>
        <p:blipFill>
          <a:blip r:embed="rId2" cstate="print"/>
          <a:srcRect/>
          <a:stretch>
            <a:fillRect/>
          </a:stretch>
        </p:blipFill>
        <p:spPr bwMode="auto">
          <a:xfrm>
            <a:off x="1187624" y="692696"/>
            <a:ext cx="2857500" cy="2476501"/>
          </a:xfrm>
          <a:prstGeom prst="rect">
            <a:avLst/>
          </a:prstGeom>
          <a:noFill/>
        </p:spPr>
      </p:pic>
      <p:sp>
        <p:nvSpPr>
          <p:cNvPr id="3" name="pole tekstowe 2"/>
          <p:cNvSpPr txBox="1"/>
          <p:nvPr/>
        </p:nvSpPr>
        <p:spPr>
          <a:xfrm>
            <a:off x="4932040" y="1772816"/>
            <a:ext cx="2223301" cy="523220"/>
          </a:xfrm>
          <a:prstGeom prst="rect">
            <a:avLst/>
          </a:prstGeom>
          <a:noFill/>
        </p:spPr>
        <p:txBody>
          <a:bodyPr wrap="none" rtlCol="0">
            <a:spAutoFit/>
          </a:bodyPr>
          <a:lstStyle/>
          <a:p>
            <a:r>
              <a:rPr lang="pl-PL" sz="2800" b="1" dirty="0">
                <a:solidFill>
                  <a:srgbClr val="0070C0"/>
                </a:solidFill>
              </a:rPr>
              <a:t>Uwaga dzieci.</a:t>
            </a:r>
          </a:p>
        </p:txBody>
      </p:sp>
      <p:pic>
        <p:nvPicPr>
          <p:cNvPr id="20484" name="Picture 4" descr="http://www.sp-wilkow.net/e-nauka/technika/Karta_rowerowa/Znaki_www/images/Ostrzegawcze/a-20.png"/>
          <p:cNvPicPr>
            <a:picLocks noChangeAspect="1" noChangeArrowheads="1"/>
          </p:cNvPicPr>
          <p:nvPr/>
        </p:nvPicPr>
        <p:blipFill>
          <a:blip r:embed="rId3" cstate="print"/>
          <a:srcRect/>
          <a:stretch>
            <a:fillRect/>
          </a:stretch>
        </p:blipFill>
        <p:spPr bwMode="auto">
          <a:xfrm>
            <a:off x="1331640" y="3212976"/>
            <a:ext cx="2476500" cy="2476501"/>
          </a:xfrm>
          <a:prstGeom prst="rect">
            <a:avLst/>
          </a:prstGeom>
          <a:noFill/>
        </p:spPr>
      </p:pic>
      <p:sp>
        <p:nvSpPr>
          <p:cNvPr id="5" name="pole tekstowe 4"/>
          <p:cNvSpPr txBox="1"/>
          <p:nvPr/>
        </p:nvSpPr>
        <p:spPr>
          <a:xfrm>
            <a:off x="4283968" y="4149080"/>
            <a:ext cx="4268861" cy="954107"/>
          </a:xfrm>
          <a:prstGeom prst="rect">
            <a:avLst/>
          </a:prstGeom>
          <a:noFill/>
        </p:spPr>
        <p:txBody>
          <a:bodyPr wrap="none" rtlCol="0">
            <a:spAutoFit/>
          </a:bodyPr>
          <a:lstStyle/>
          <a:p>
            <a:r>
              <a:rPr lang="pl-PL" sz="2800" b="1" dirty="0">
                <a:solidFill>
                  <a:srgbClr val="0070C0"/>
                </a:solidFill>
              </a:rPr>
              <a:t>Odcinek  jezdni</a:t>
            </a:r>
          </a:p>
          <a:p>
            <a:r>
              <a:rPr lang="pl-PL" sz="2800" b="1" dirty="0">
                <a:solidFill>
                  <a:srgbClr val="0070C0"/>
                </a:solidFill>
              </a:rPr>
              <a:t> o ruchu dwukierunkowym.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4"/>
                                        </p:tgtEl>
                                        <p:attrNameLst>
                                          <p:attrName>style.visibility</p:attrName>
                                        </p:attrNameLst>
                                      </p:cBhvr>
                                      <p:to>
                                        <p:strVal val="visible"/>
                                      </p:to>
                                    </p:set>
                                    <p:anim calcmode="lin" valueType="num">
                                      <p:cBhvr additive="base">
                                        <p:cTn id="19" dur="500" fill="hold"/>
                                        <p:tgtEl>
                                          <p:spTgt spid="20484"/>
                                        </p:tgtEl>
                                        <p:attrNameLst>
                                          <p:attrName>ppt_x</p:attrName>
                                        </p:attrNameLst>
                                      </p:cBhvr>
                                      <p:tavLst>
                                        <p:tav tm="0">
                                          <p:val>
                                            <p:strVal val="#ppt_x"/>
                                          </p:val>
                                        </p:tav>
                                        <p:tav tm="100000">
                                          <p:val>
                                            <p:strVal val="#ppt_x"/>
                                          </p:val>
                                        </p:tav>
                                      </p:tavLst>
                                    </p:anim>
                                    <p:anim calcmode="lin" valueType="num">
                                      <p:cBhvr additive="base">
                                        <p:cTn id="20"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autoex.pl/_img/img_znaki_drogowe/znak_drogowy_A-24.jpg"/>
          <p:cNvPicPr>
            <a:picLocks noChangeAspect="1" noChangeArrowheads="1"/>
          </p:cNvPicPr>
          <p:nvPr/>
        </p:nvPicPr>
        <p:blipFill>
          <a:blip r:embed="rId2" cstate="print"/>
          <a:srcRect/>
          <a:stretch>
            <a:fillRect/>
          </a:stretch>
        </p:blipFill>
        <p:spPr bwMode="auto">
          <a:xfrm>
            <a:off x="1043608" y="2276872"/>
            <a:ext cx="1944216" cy="1944216"/>
          </a:xfrm>
          <a:prstGeom prst="rect">
            <a:avLst/>
          </a:prstGeom>
          <a:noFill/>
        </p:spPr>
      </p:pic>
      <p:pic>
        <p:nvPicPr>
          <p:cNvPr id="21508" name="Picture 4" descr="http://www.szkolnictwo.pl/rysunki_lekcje/975/a-29.png"/>
          <p:cNvPicPr>
            <a:picLocks noChangeAspect="1" noChangeArrowheads="1"/>
          </p:cNvPicPr>
          <p:nvPr/>
        </p:nvPicPr>
        <p:blipFill>
          <a:blip r:embed="rId3" cstate="print"/>
          <a:srcRect/>
          <a:stretch>
            <a:fillRect/>
          </a:stretch>
        </p:blipFill>
        <p:spPr bwMode="auto">
          <a:xfrm>
            <a:off x="899593" y="332656"/>
            <a:ext cx="1872208" cy="1872209"/>
          </a:xfrm>
          <a:prstGeom prst="rect">
            <a:avLst/>
          </a:prstGeom>
          <a:noFill/>
        </p:spPr>
      </p:pic>
      <p:pic>
        <p:nvPicPr>
          <p:cNvPr id="21510" name="Picture 6" descr="http://www.sp-wilkow.net/e-nauka/technika/Karta_rowerowa/Znaki_www/images/Ostrzegawcze/a-30.png"/>
          <p:cNvPicPr>
            <a:picLocks noChangeAspect="1" noChangeArrowheads="1"/>
          </p:cNvPicPr>
          <p:nvPr/>
        </p:nvPicPr>
        <p:blipFill>
          <a:blip r:embed="rId4" cstate="print"/>
          <a:srcRect/>
          <a:stretch>
            <a:fillRect/>
          </a:stretch>
        </p:blipFill>
        <p:spPr bwMode="auto">
          <a:xfrm>
            <a:off x="971600" y="4293096"/>
            <a:ext cx="2088231" cy="2088232"/>
          </a:xfrm>
          <a:prstGeom prst="rect">
            <a:avLst/>
          </a:prstGeom>
          <a:noFill/>
        </p:spPr>
      </p:pic>
      <p:sp>
        <p:nvSpPr>
          <p:cNvPr id="5" name="pole tekstowe 4"/>
          <p:cNvSpPr txBox="1"/>
          <p:nvPr/>
        </p:nvSpPr>
        <p:spPr>
          <a:xfrm>
            <a:off x="4067944" y="1340768"/>
            <a:ext cx="3024336" cy="523220"/>
          </a:xfrm>
          <a:prstGeom prst="rect">
            <a:avLst/>
          </a:prstGeom>
          <a:noFill/>
        </p:spPr>
        <p:txBody>
          <a:bodyPr wrap="square" rtlCol="0">
            <a:spAutoFit/>
          </a:bodyPr>
          <a:lstStyle/>
          <a:p>
            <a:r>
              <a:rPr lang="pl-PL" sz="2800" b="1" dirty="0">
                <a:solidFill>
                  <a:srgbClr val="0070C0"/>
                </a:solidFill>
              </a:rPr>
              <a:t>Sygnały świetlne.</a:t>
            </a:r>
          </a:p>
        </p:txBody>
      </p:sp>
      <p:sp>
        <p:nvSpPr>
          <p:cNvPr id="6" name="pole tekstowe 5"/>
          <p:cNvSpPr txBox="1"/>
          <p:nvPr/>
        </p:nvSpPr>
        <p:spPr>
          <a:xfrm>
            <a:off x="3995936" y="3212976"/>
            <a:ext cx="3096344" cy="523220"/>
          </a:xfrm>
          <a:prstGeom prst="rect">
            <a:avLst/>
          </a:prstGeom>
          <a:noFill/>
        </p:spPr>
        <p:txBody>
          <a:bodyPr wrap="square" rtlCol="0">
            <a:spAutoFit/>
          </a:bodyPr>
          <a:lstStyle/>
          <a:p>
            <a:r>
              <a:rPr lang="pl-PL" sz="2800" b="1" dirty="0">
                <a:solidFill>
                  <a:srgbClr val="0070C0"/>
                </a:solidFill>
              </a:rPr>
              <a:t>Rowerzyści.</a:t>
            </a:r>
          </a:p>
        </p:txBody>
      </p:sp>
      <p:sp>
        <p:nvSpPr>
          <p:cNvPr id="7" name="pole tekstowe 6"/>
          <p:cNvSpPr txBox="1"/>
          <p:nvPr/>
        </p:nvSpPr>
        <p:spPr>
          <a:xfrm>
            <a:off x="3995936" y="4797152"/>
            <a:ext cx="3312368" cy="954107"/>
          </a:xfrm>
          <a:prstGeom prst="rect">
            <a:avLst/>
          </a:prstGeom>
          <a:noFill/>
        </p:spPr>
        <p:txBody>
          <a:bodyPr wrap="square" rtlCol="0">
            <a:spAutoFit/>
          </a:bodyPr>
          <a:lstStyle/>
          <a:p>
            <a:r>
              <a:rPr lang="pl-PL" sz="2800" b="1" dirty="0">
                <a:solidFill>
                  <a:srgbClr val="0070C0"/>
                </a:solidFill>
              </a:rPr>
              <a:t>Inne niebezpieczeństwa.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ppt_x"/>
                                          </p:val>
                                        </p:tav>
                                        <p:tav tm="100000">
                                          <p:val>
                                            <p:strVal val="#ppt_x"/>
                                          </p:val>
                                        </p:tav>
                                      </p:tavLst>
                                    </p:anim>
                                    <p:anim calcmode="lin" valueType="num">
                                      <p:cBhvr additive="base">
                                        <p:cTn id="8"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6"/>
                                        </p:tgtEl>
                                        <p:attrNameLst>
                                          <p:attrName>style.visibility</p:attrName>
                                        </p:attrNameLst>
                                      </p:cBhvr>
                                      <p:to>
                                        <p:strVal val="visible"/>
                                      </p:to>
                                    </p:set>
                                    <p:anim calcmode="lin" valueType="num">
                                      <p:cBhvr additive="base">
                                        <p:cTn id="19" dur="500" fill="hold"/>
                                        <p:tgtEl>
                                          <p:spTgt spid="21506"/>
                                        </p:tgtEl>
                                        <p:attrNameLst>
                                          <p:attrName>ppt_x</p:attrName>
                                        </p:attrNameLst>
                                      </p:cBhvr>
                                      <p:tavLst>
                                        <p:tav tm="0">
                                          <p:val>
                                            <p:strVal val="#ppt_x"/>
                                          </p:val>
                                        </p:tav>
                                        <p:tav tm="100000">
                                          <p:val>
                                            <p:strVal val="#ppt_x"/>
                                          </p:val>
                                        </p:tav>
                                      </p:tavLst>
                                    </p:anim>
                                    <p:anim calcmode="lin" valueType="num">
                                      <p:cBhvr additive="base">
                                        <p:cTn id="20"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510"/>
                                        </p:tgtEl>
                                        <p:attrNameLst>
                                          <p:attrName>style.visibility</p:attrName>
                                        </p:attrNameLst>
                                      </p:cBhvr>
                                      <p:to>
                                        <p:strVal val="visible"/>
                                      </p:to>
                                    </p:set>
                                    <p:anim calcmode="lin" valueType="num">
                                      <p:cBhvr additive="base">
                                        <p:cTn id="31" dur="500" fill="hold"/>
                                        <p:tgtEl>
                                          <p:spTgt spid="21510"/>
                                        </p:tgtEl>
                                        <p:attrNameLst>
                                          <p:attrName>ppt_x</p:attrName>
                                        </p:attrNameLst>
                                      </p:cBhvr>
                                      <p:tavLst>
                                        <p:tav tm="0">
                                          <p:val>
                                            <p:strVal val="#ppt_x"/>
                                          </p:val>
                                        </p:tav>
                                        <p:tav tm="100000">
                                          <p:val>
                                            <p:strVal val="#ppt_x"/>
                                          </p:val>
                                        </p:tav>
                                      </p:tavLst>
                                    </p:anim>
                                    <p:anim calcmode="lin" valueType="num">
                                      <p:cBhvr additive="base">
                                        <p:cTn id="32"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sp12.miasto.zgierz.pl/zn_drogowe/z_ostrze/a-7.gif"/>
          <p:cNvPicPr>
            <a:picLocks noChangeAspect="1" noChangeArrowheads="1"/>
          </p:cNvPicPr>
          <p:nvPr/>
        </p:nvPicPr>
        <p:blipFill>
          <a:blip r:embed="rId2" cstate="print"/>
          <a:srcRect/>
          <a:stretch>
            <a:fillRect/>
          </a:stretch>
        </p:blipFill>
        <p:spPr bwMode="auto">
          <a:xfrm>
            <a:off x="2987824" y="1196752"/>
            <a:ext cx="2592288" cy="2088232"/>
          </a:xfrm>
          <a:prstGeom prst="rect">
            <a:avLst/>
          </a:prstGeom>
          <a:noFill/>
        </p:spPr>
      </p:pic>
      <p:sp>
        <p:nvSpPr>
          <p:cNvPr id="4" name="Prostokąt 3"/>
          <p:cNvSpPr/>
          <p:nvPr/>
        </p:nvSpPr>
        <p:spPr>
          <a:xfrm>
            <a:off x="1907704" y="3501008"/>
            <a:ext cx="6085256" cy="1569660"/>
          </a:xfrm>
          <a:prstGeom prst="rect">
            <a:avLst/>
          </a:prstGeom>
        </p:spPr>
        <p:txBody>
          <a:bodyPr wrap="none">
            <a:spAutoFit/>
          </a:bodyPr>
          <a:lstStyle/>
          <a:p>
            <a:r>
              <a:rPr lang="pl-PL" sz="3200" b="1" dirty="0">
                <a:solidFill>
                  <a:srgbClr val="0070C0"/>
                </a:solidFill>
              </a:rPr>
              <a:t>Ustąp pierwszeństwa przejazdu.</a:t>
            </a:r>
          </a:p>
          <a:p>
            <a:r>
              <a:rPr lang="pl-PL" sz="3200" b="1" dirty="0">
                <a:solidFill>
                  <a:srgbClr val="FF0000"/>
                </a:solidFill>
              </a:rPr>
              <a:t>Ten znak oznacza, że masz  ustąpić </a:t>
            </a:r>
          </a:p>
          <a:p>
            <a:r>
              <a:rPr lang="pl-PL" sz="3200" b="1" dirty="0">
                <a:solidFill>
                  <a:srgbClr val="FF0000"/>
                </a:solidFill>
              </a:rPr>
              <a:t>Pierwszeństwa przejazdu!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Effect transition="in" filter="fade">
                                      <p:cBhvr>
                                        <p:cTn id="9" dur="500"/>
                                        <p:tgtEl>
                                          <p:spTgt spid="1843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843808" y="764704"/>
            <a:ext cx="3432350" cy="707886"/>
          </a:xfrm>
          <a:prstGeom prst="rect">
            <a:avLst/>
          </a:prstGeom>
          <a:noFill/>
        </p:spPr>
        <p:txBody>
          <a:bodyPr wrap="none" rtlCol="0">
            <a:spAutoFit/>
          </a:bodyPr>
          <a:lstStyle/>
          <a:p>
            <a:r>
              <a:rPr lang="pl-PL" sz="4000" b="1" u="sng" dirty="0">
                <a:solidFill>
                  <a:srgbClr val="0070C0"/>
                </a:solidFill>
              </a:rPr>
              <a:t>ZNAKI NAKAZU</a:t>
            </a:r>
          </a:p>
        </p:txBody>
      </p:sp>
      <p:pic>
        <p:nvPicPr>
          <p:cNvPr id="22530" name="Picture 2" descr="http://www.sp12.miasto.zgierz.pl/zn_drogowe/z_nakazu/c-1.gif"/>
          <p:cNvPicPr>
            <a:picLocks noChangeAspect="1" noChangeArrowheads="1"/>
          </p:cNvPicPr>
          <p:nvPr/>
        </p:nvPicPr>
        <p:blipFill>
          <a:blip r:embed="rId2" cstate="print"/>
          <a:srcRect/>
          <a:stretch>
            <a:fillRect/>
          </a:stretch>
        </p:blipFill>
        <p:spPr bwMode="auto">
          <a:xfrm>
            <a:off x="899592" y="1700808"/>
            <a:ext cx="1433314" cy="1296144"/>
          </a:xfrm>
          <a:prstGeom prst="rect">
            <a:avLst/>
          </a:prstGeom>
          <a:noFill/>
        </p:spPr>
      </p:pic>
      <p:pic>
        <p:nvPicPr>
          <p:cNvPr id="22532" name="Picture 4" descr="http://www.sp12.miasto.zgierz.pl/zn_drogowe/z_nakazu/c-2.gif"/>
          <p:cNvPicPr>
            <a:picLocks noChangeAspect="1" noChangeArrowheads="1"/>
          </p:cNvPicPr>
          <p:nvPr/>
        </p:nvPicPr>
        <p:blipFill>
          <a:blip r:embed="rId3" cstate="print"/>
          <a:srcRect/>
          <a:stretch>
            <a:fillRect/>
          </a:stretch>
        </p:blipFill>
        <p:spPr bwMode="auto">
          <a:xfrm>
            <a:off x="971600" y="3212976"/>
            <a:ext cx="1368152" cy="1217291"/>
          </a:xfrm>
          <a:prstGeom prst="rect">
            <a:avLst/>
          </a:prstGeom>
          <a:noFill/>
        </p:spPr>
      </p:pic>
      <p:sp>
        <p:nvSpPr>
          <p:cNvPr id="6" name="Prostokąt 5"/>
          <p:cNvSpPr/>
          <p:nvPr/>
        </p:nvSpPr>
        <p:spPr>
          <a:xfrm>
            <a:off x="3059832" y="1844824"/>
            <a:ext cx="4155305" cy="954107"/>
          </a:xfrm>
          <a:prstGeom prst="rect">
            <a:avLst/>
          </a:prstGeom>
        </p:spPr>
        <p:txBody>
          <a:bodyPr wrap="none">
            <a:spAutoFit/>
          </a:bodyPr>
          <a:lstStyle/>
          <a:p>
            <a:r>
              <a:rPr lang="pl-PL" sz="2800" b="1" dirty="0">
                <a:solidFill>
                  <a:srgbClr val="0070C0"/>
                </a:solidFill>
              </a:rPr>
              <a:t>Nakaz jazdy w prawo </a:t>
            </a:r>
          </a:p>
          <a:p>
            <a:r>
              <a:rPr lang="pl-PL" sz="2800" b="1" dirty="0">
                <a:solidFill>
                  <a:srgbClr val="0070C0"/>
                </a:solidFill>
              </a:rPr>
              <a:t>(skręcanie przed znakiem).</a:t>
            </a:r>
          </a:p>
        </p:txBody>
      </p:sp>
      <p:sp>
        <p:nvSpPr>
          <p:cNvPr id="7" name="Prostokąt 6"/>
          <p:cNvSpPr/>
          <p:nvPr/>
        </p:nvSpPr>
        <p:spPr>
          <a:xfrm>
            <a:off x="3059832" y="3212976"/>
            <a:ext cx="3723007" cy="954107"/>
          </a:xfrm>
          <a:prstGeom prst="rect">
            <a:avLst/>
          </a:prstGeom>
        </p:spPr>
        <p:txBody>
          <a:bodyPr wrap="none">
            <a:spAutoFit/>
          </a:bodyPr>
          <a:lstStyle/>
          <a:p>
            <a:r>
              <a:rPr lang="pl-PL" sz="2800" b="1" dirty="0">
                <a:solidFill>
                  <a:srgbClr val="0070C0"/>
                </a:solidFill>
              </a:rPr>
              <a:t>Nakaz jazdy w prawo</a:t>
            </a:r>
          </a:p>
          <a:p>
            <a:r>
              <a:rPr lang="pl-PL" sz="2800" b="1" dirty="0">
                <a:solidFill>
                  <a:srgbClr val="0070C0"/>
                </a:solidFill>
              </a:rPr>
              <a:t> (skręcanie za znakiem).</a:t>
            </a:r>
          </a:p>
        </p:txBody>
      </p:sp>
      <p:sp>
        <p:nvSpPr>
          <p:cNvPr id="9" name="Prostokąt 8"/>
          <p:cNvSpPr/>
          <p:nvPr/>
        </p:nvSpPr>
        <p:spPr>
          <a:xfrm>
            <a:off x="3131840" y="5085184"/>
            <a:ext cx="3063146" cy="523220"/>
          </a:xfrm>
          <a:prstGeom prst="rect">
            <a:avLst/>
          </a:prstGeom>
        </p:spPr>
        <p:txBody>
          <a:bodyPr wrap="none">
            <a:spAutoFit/>
          </a:bodyPr>
          <a:lstStyle/>
          <a:p>
            <a:r>
              <a:rPr lang="pl-PL" sz="2800" b="1" dirty="0">
                <a:solidFill>
                  <a:srgbClr val="0070C0"/>
                </a:solidFill>
              </a:rPr>
              <a:t>Nakaz jazdy prosto.</a:t>
            </a:r>
          </a:p>
        </p:txBody>
      </p:sp>
      <p:pic>
        <p:nvPicPr>
          <p:cNvPr id="22538" name="Picture 10" descr="http://www.sp12.miasto.zgierz.pl/zn_drogowe/z_nakazu/c-5.gif"/>
          <p:cNvPicPr>
            <a:picLocks noChangeAspect="1" noChangeArrowheads="1"/>
          </p:cNvPicPr>
          <p:nvPr/>
        </p:nvPicPr>
        <p:blipFill>
          <a:blip r:embed="rId4" cstate="print"/>
          <a:srcRect/>
          <a:stretch>
            <a:fillRect/>
          </a:stretch>
        </p:blipFill>
        <p:spPr bwMode="auto">
          <a:xfrm>
            <a:off x="971600" y="4725144"/>
            <a:ext cx="1296144" cy="12961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32"/>
                                        </p:tgtEl>
                                        <p:attrNameLst>
                                          <p:attrName>style.visibility</p:attrName>
                                        </p:attrNameLst>
                                      </p:cBhvr>
                                      <p:to>
                                        <p:strVal val="visible"/>
                                      </p:to>
                                    </p:set>
                                    <p:anim calcmode="lin" valueType="num">
                                      <p:cBhvr additive="base">
                                        <p:cTn id="19" dur="500" fill="hold"/>
                                        <p:tgtEl>
                                          <p:spTgt spid="22532"/>
                                        </p:tgtEl>
                                        <p:attrNameLst>
                                          <p:attrName>ppt_x</p:attrName>
                                        </p:attrNameLst>
                                      </p:cBhvr>
                                      <p:tavLst>
                                        <p:tav tm="0">
                                          <p:val>
                                            <p:strVal val="#ppt_x"/>
                                          </p:val>
                                        </p:tav>
                                        <p:tav tm="100000">
                                          <p:val>
                                            <p:strVal val="#ppt_x"/>
                                          </p:val>
                                        </p:tav>
                                      </p:tavLst>
                                    </p:anim>
                                    <p:anim calcmode="lin" valueType="num">
                                      <p:cBhvr additive="base">
                                        <p:cTn id="20" dur="500" fill="hold"/>
                                        <p:tgtEl>
                                          <p:spTgt spid="2253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538"/>
                                        </p:tgtEl>
                                        <p:attrNameLst>
                                          <p:attrName>style.visibility</p:attrName>
                                        </p:attrNameLst>
                                      </p:cBhvr>
                                      <p:to>
                                        <p:strVal val="visible"/>
                                      </p:to>
                                    </p:set>
                                    <p:anim calcmode="lin" valueType="num">
                                      <p:cBhvr additive="base">
                                        <p:cTn id="31" dur="500" fill="hold"/>
                                        <p:tgtEl>
                                          <p:spTgt spid="22538"/>
                                        </p:tgtEl>
                                        <p:attrNameLst>
                                          <p:attrName>ppt_x</p:attrName>
                                        </p:attrNameLst>
                                      </p:cBhvr>
                                      <p:tavLst>
                                        <p:tav tm="0">
                                          <p:val>
                                            <p:strVal val="#ppt_x"/>
                                          </p:val>
                                        </p:tav>
                                        <p:tav tm="100000">
                                          <p:val>
                                            <p:strVal val="#ppt_x"/>
                                          </p:val>
                                        </p:tav>
                                      </p:tavLst>
                                    </p:anim>
                                    <p:anim calcmode="lin" valueType="num">
                                      <p:cBhvr additive="base">
                                        <p:cTn id="32" dur="500" fill="hold"/>
                                        <p:tgtEl>
                                          <p:spTgt spid="225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99592" y="1124744"/>
            <a:ext cx="7488832" cy="3970318"/>
          </a:xfrm>
          <a:prstGeom prst="rect">
            <a:avLst/>
          </a:prstGeom>
        </p:spPr>
        <p:txBody>
          <a:bodyPr wrap="square">
            <a:spAutoFit/>
          </a:bodyPr>
          <a:lstStyle/>
          <a:p>
            <a:pPr algn="just"/>
            <a:r>
              <a:rPr lang="pl-PL" sz="2800" dirty="0">
                <a:solidFill>
                  <a:srgbClr val="0070C0"/>
                </a:solidFill>
              </a:rPr>
              <a:t>         Dzieci w wieku do 10 lat mogą kierować rowerem </a:t>
            </a:r>
            <a:r>
              <a:rPr lang="pl-PL" sz="2800" b="1" dirty="0">
                <a:solidFill>
                  <a:srgbClr val="0070C0"/>
                </a:solidFill>
              </a:rPr>
              <a:t>wyłącznie</a:t>
            </a:r>
            <a:r>
              <a:rPr lang="pl-PL" sz="2800" dirty="0">
                <a:solidFill>
                  <a:srgbClr val="0070C0"/>
                </a:solidFill>
              </a:rPr>
              <a:t> pod opieką osoby dorosłej.</a:t>
            </a:r>
            <a:br>
              <a:rPr lang="pl-PL" sz="2800" dirty="0">
                <a:solidFill>
                  <a:srgbClr val="0070C0"/>
                </a:solidFill>
              </a:rPr>
            </a:br>
            <a:endParaRPr lang="pl-PL" sz="2800" dirty="0">
              <a:solidFill>
                <a:srgbClr val="0070C0"/>
              </a:solidFill>
            </a:endParaRPr>
          </a:p>
          <a:p>
            <a:pPr algn="just"/>
            <a:r>
              <a:rPr lang="pl-PL" sz="2800" dirty="0">
                <a:solidFill>
                  <a:srgbClr val="0070C0"/>
                </a:solidFill>
              </a:rPr>
              <a:t>       Dokumentem stwierdzającym uprawnienie do kierowania rowerem przez osobę w wieku od 10 do 18 lat jest karta rowerowa. Może to być także karta motorowerowa lub prawo </a:t>
            </a:r>
            <a:r>
              <a:rPr lang="pl-PL" sz="2800" b="1" u="sng" dirty="0">
                <a:solidFill>
                  <a:srgbClr val="0070C0"/>
                </a:solidFill>
              </a:rPr>
              <a:t>jazdy</a:t>
            </a:r>
            <a:r>
              <a:rPr lang="pl-PL" sz="2800" dirty="0">
                <a:solidFill>
                  <a:srgbClr val="0070C0"/>
                </a:solidFill>
              </a:rPr>
              <a:t>.</a:t>
            </a:r>
            <a:br>
              <a:rPr lang="pl-PL" sz="2800" dirty="0">
                <a:solidFill>
                  <a:srgbClr val="0070C0"/>
                </a:solidFill>
              </a:rPr>
            </a:br>
            <a:r>
              <a:rPr lang="pl-PL" sz="2800" dirty="0">
                <a:solidFill>
                  <a:srgbClr val="0070C0"/>
                </a:solidFill>
              </a:rPr>
              <a:t>Nie wymaga się uprawnienia do kierowania rowerem od osoby, która ukończyła 18 lat.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059832" y="1556792"/>
            <a:ext cx="5008359" cy="523220"/>
          </a:xfrm>
          <a:prstGeom prst="rect">
            <a:avLst/>
          </a:prstGeom>
        </p:spPr>
        <p:txBody>
          <a:bodyPr wrap="none">
            <a:spAutoFit/>
          </a:bodyPr>
          <a:lstStyle/>
          <a:p>
            <a:r>
              <a:rPr lang="pl-PL" sz="2800" b="1" dirty="0">
                <a:solidFill>
                  <a:srgbClr val="0070C0"/>
                </a:solidFill>
              </a:rPr>
              <a:t>Nakaz jazdy prosto lub w prawo.</a:t>
            </a:r>
          </a:p>
        </p:txBody>
      </p:sp>
      <p:pic>
        <p:nvPicPr>
          <p:cNvPr id="3" name="Picture 8" descr="http://www.sp12.miasto.zgierz.pl/zn_drogowe/z_nakazu/c-6.gif"/>
          <p:cNvPicPr>
            <a:picLocks noChangeAspect="1" noChangeArrowheads="1"/>
          </p:cNvPicPr>
          <p:nvPr/>
        </p:nvPicPr>
        <p:blipFill>
          <a:blip r:embed="rId2" cstate="print"/>
          <a:srcRect/>
          <a:stretch>
            <a:fillRect/>
          </a:stretch>
        </p:blipFill>
        <p:spPr bwMode="auto">
          <a:xfrm>
            <a:off x="1259632" y="1124744"/>
            <a:ext cx="1440160" cy="1368152"/>
          </a:xfrm>
          <a:prstGeom prst="rect">
            <a:avLst/>
          </a:prstGeom>
          <a:noFill/>
        </p:spPr>
      </p:pic>
      <p:pic>
        <p:nvPicPr>
          <p:cNvPr id="23554" name="Picture 2" descr="http://www.sp12.miasto.zgierz.pl/zn_drogowe/z_nakazu/c-8.gif"/>
          <p:cNvPicPr>
            <a:picLocks noChangeAspect="1" noChangeArrowheads="1"/>
          </p:cNvPicPr>
          <p:nvPr/>
        </p:nvPicPr>
        <p:blipFill>
          <a:blip r:embed="rId3" cstate="print"/>
          <a:srcRect/>
          <a:stretch>
            <a:fillRect/>
          </a:stretch>
        </p:blipFill>
        <p:spPr bwMode="auto">
          <a:xfrm>
            <a:off x="1259632" y="2852936"/>
            <a:ext cx="1440160" cy="1368152"/>
          </a:xfrm>
          <a:prstGeom prst="rect">
            <a:avLst/>
          </a:prstGeom>
          <a:noFill/>
        </p:spPr>
      </p:pic>
      <p:sp>
        <p:nvSpPr>
          <p:cNvPr id="5" name="Prostokąt 4"/>
          <p:cNvSpPr/>
          <p:nvPr/>
        </p:nvSpPr>
        <p:spPr>
          <a:xfrm>
            <a:off x="2915816" y="2996952"/>
            <a:ext cx="4896544" cy="954107"/>
          </a:xfrm>
          <a:prstGeom prst="rect">
            <a:avLst/>
          </a:prstGeom>
        </p:spPr>
        <p:txBody>
          <a:bodyPr wrap="square">
            <a:spAutoFit/>
          </a:bodyPr>
          <a:lstStyle/>
          <a:p>
            <a:r>
              <a:rPr lang="pl-PL" sz="2800" b="1" dirty="0">
                <a:solidFill>
                  <a:srgbClr val="0070C0"/>
                </a:solidFill>
              </a:rPr>
              <a:t>Nakaz jazdy w prawo lub               w lewo (skręcanie za znakiem).</a:t>
            </a:r>
          </a:p>
        </p:txBody>
      </p:sp>
      <p:pic>
        <p:nvPicPr>
          <p:cNvPr id="23556" name="Picture 4" descr="http://www.sp12.miasto.zgierz.pl/zn_drogowe/z_nakazu/c-9.gif"/>
          <p:cNvPicPr>
            <a:picLocks noChangeAspect="1" noChangeArrowheads="1"/>
          </p:cNvPicPr>
          <p:nvPr/>
        </p:nvPicPr>
        <p:blipFill>
          <a:blip r:embed="rId4" cstate="print"/>
          <a:srcRect/>
          <a:stretch>
            <a:fillRect/>
          </a:stretch>
        </p:blipFill>
        <p:spPr bwMode="auto">
          <a:xfrm>
            <a:off x="1403648" y="4437112"/>
            <a:ext cx="1368152" cy="1368152"/>
          </a:xfrm>
          <a:prstGeom prst="rect">
            <a:avLst/>
          </a:prstGeom>
          <a:noFill/>
        </p:spPr>
      </p:pic>
      <p:sp>
        <p:nvSpPr>
          <p:cNvPr id="7" name="Prostokąt 6"/>
          <p:cNvSpPr/>
          <p:nvPr/>
        </p:nvSpPr>
        <p:spPr>
          <a:xfrm>
            <a:off x="2915816" y="4365104"/>
            <a:ext cx="4572000" cy="1384995"/>
          </a:xfrm>
          <a:prstGeom prst="rect">
            <a:avLst/>
          </a:prstGeom>
        </p:spPr>
        <p:txBody>
          <a:bodyPr>
            <a:spAutoFit/>
          </a:bodyPr>
          <a:lstStyle/>
          <a:p>
            <a:r>
              <a:rPr lang="pl-PL" sz="2800" b="1" dirty="0">
                <a:solidFill>
                  <a:srgbClr val="0070C0"/>
                </a:solidFill>
              </a:rPr>
              <a:t>Nakaz jazdy z prawej strony znaku - oznacza też początek jezdni jednokierunkowej.</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sp12.miasto.zgierz.pl/zn_drogowe/z_nakazu/c-12.gif"/>
          <p:cNvPicPr>
            <a:picLocks noChangeAspect="1" noChangeArrowheads="1"/>
          </p:cNvPicPr>
          <p:nvPr/>
        </p:nvPicPr>
        <p:blipFill>
          <a:blip r:embed="rId2" cstate="print"/>
          <a:srcRect/>
          <a:stretch>
            <a:fillRect/>
          </a:stretch>
        </p:blipFill>
        <p:spPr bwMode="auto">
          <a:xfrm>
            <a:off x="971600" y="1556792"/>
            <a:ext cx="1440160" cy="1296144"/>
          </a:xfrm>
          <a:prstGeom prst="rect">
            <a:avLst/>
          </a:prstGeom>
          <a:noFill/>
        </p:spPr>
      </p:pic>
      <p:sp>
        <p:nvSpPr>
          <p:cNvPr id="3" name="Prostokąt 2"/>
          <p:cNvSpPr/>
          <p:nvPr/>
        </p:nvSpPr>
        <p:spPr>
          <a:xfrm>
            <a:off x="2843808" y="1484784"/>
            <a:ext cx="4572000" cy="1384995"/>
          </a:xfrm>
          <a:prstGeom prst="rect">
            <a:avLst/>
          </a:prstGeom>
        </p:spPr>
        <p:txBody>
          <a:bodyPr>
            <a:spAutoFit/>
          </a:bodyPr>
          <a:lstStyle/>
          <a:p>
            <a:r>
              <a:rPr lang="pl-PL" sz="2800" b="1" dirty="0">
                <a:solidFill>
                  <a:srgbClr val="0070C0"/>
                </a:solidFill>
              </a:rPr>
              <a:t>Ruch okrężny - dookoła wysepki lub placu na skrzyżowaniu</a:t>
            </a:r>
            <a:r>
              <a:rPr lang="pl-PL" dirty="0"/>
              <a:t>.</a:t>
            </a:r>
          </a:p>
        </p:txBody>
      </p:sp>
      <p:pic>
        <p:nvPicPr>
          <p:cNvPr id="24580" name="Picture 4" descr="http://www.sp12.miasto.zgierz.pl/zn_drogowe/z_nakazu/c-13.gif"/>
          <p:cNvPicPr>
            <a:picLocks noChangeAspect="1" noChangeArrowheads="1"/>
          </p:cNvPicPr>
          <p:nvPr/>
        </p:nvPicPr>
        <p:blipFill>
          <a:blip r:embed="rId3" cstate="print"/>
          <a:srcRect/>
          <a:stretch>
            <a:fillRect/>
          </a:stretch>
        </p:blipFill>
        <p:spPr bwMode="auto">
          <a:xfrm>
            <a:off x="971600" y="3861048"/>
            <a:ext cx="1584176" cy="1656184"/>
          </a:xfrm>
          <a:prstGeom prst="rect">
            <a:avLst/>
          </a:prstGeom>
          <a:noFill/>
        </p:spPr>
      </p:pic>
      <p:sp>
        <p:nvSpPr>
          <p:cNvPr id="5" name="Prostokąt 4"/>
          <p:cNvSpPr/>
          <p:nvPr/>
        </p:nvSpPr>
        <p:spPr>
          <a:xfrm>
            <a:off x="2699792" y="3068960"/>
            <a:ext cx="5544616" cy="3231654"/>
          </a:xfrm>
          <a:prstGeom prst="rect">
            <a:avLst/>
          </a:prstGeom>
        </p:spPr>
        <p:txBody>
          <a:bodyPr wrap="square">
            <a:spAutoFit/>
          </a:bodyPr>
          <a:lstStyle/>
          <a:p>
            <a:endParaRPr lang="pl-PL" dirty="0"/>
          </a:p>
          <a:p>
            <a:endParaRPr lang="pl-PL" dirty="0">
              <a:solidFill>
                <a:srgbClr val="0070C0"/>
              </a:solidFill>
            </a:endParaRPr>
          </a:p>
          <a:p>
            <a:r>
              <a:rPr lang="pl-PL" sz="2800" b="1" dirty="0">
                <a:solidFill>
                  <a:srgbClr val="0070C0"/>
                </a:solidFill>
              </a:rPr>
              <a:t>Droga dla rowerzystów - oznacza drogę lub pas jezdni przeznaczony tylko dla kierujących rowerami jednośladowymi; kierujący tymi pojazdami są zobowiązani do korzystania z tej drogi lub pasa.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059832" y="4149080"/>
            <a:ext cx="4572000" cy="1815882"/>
          </a:xfrm>
          <a:prstGeom prst="rect">
            <a:avLst/>
          </a:prstGeom>
        </p:spPr>
        <p:txBody>
          <a:bodyPr>
            <a:spAutoFit/>
          </a:bodyPr>
          <a:lstStyle/>
          <a:p>
            <a:r>
              <a:rPr lang="pl-PL" sz="2800" b="1" dirty="0">
                <a:solidFill>
                  <a:srgbClr val="0070C0"/>
                </a:solidFill>
              </a:rPr>
              <a:t>Prędkość minimalna - oznacza, że na tej drodze lub pasie obowiązuje prędkość określona znakiem.</a:t>
            </a:r>
          </a:p>
        </p:txBody>
      </p:sp>
      <p:pic>
        <p:nvPicPr>
          <p:cNvPr id="4" name="Picture 6" descr="http://www.sp12.miasto.zgierz.pl/zn_drogowe/z_nakazu/c-14.gif"/>
          <p:cNvPicPr>
            <a:picLocks noChangeAspect="1" noChangeArrowheads="1"/>
          </p:cNvPicPr>
          <p:nvPr/>
        </p:nvPicPr>
        <p:blipFill>
          <a:blip r:embed="rId2" cstate="print"/>
          <a:srcRect/>
          <a:stretch>
            <a:fillRect/>
          </a:stretch>
        </p:blipFill>
        <p:spPr bwMode="auto">
          <a:xfrm>
            <a:off x="1043608" y="4365104"/>
            <a:ext cx="1361306" cy="1361307"/>
          </a:xfrm>
          <a:prstGeom prst="rect">
            <a:avLst/>
          </a:prstGeom>
          <a:noFill/>
        </p:spPr>
      </p:pic>
      <p:pic>
        <p:nvPicPr>
          <p:cNvPr id="27650" name="Picture 2" descr="http://oskduet.pl/sites/oskduet/files/myimages/119/c_13a.gif"/>
          <p:cNvPicPr>
            <a:picLocks noChangeAspect="1" noChangeArrowheads="1"/>
          </p:cNvPicPr>
          <p:nvPr/>
        </p:nvPicPr>
        <p:blipFill>
          <a:blip r:embed="rId3" cstate="print"/>
          <a:srcRect/>
          <a:stretch>
            <a:fillRect/>
          </a:stretch>
        </p:blipFill>
        <p:spPr bwMode="auto">
          <a:xfrm>
            <a:off x="1187624" y="1196752"/>
            <a:ext cx="1428750" cy="1428750"/>
          </a:xfrm>
          <a:prstGeom prst="rect">
            <a:avLst/>
          </a:prstGeom>
          <a:noFill/>
        </p:spPr>
      </p:pic>
      <p:sp>
        <p:nvSpPr>
          <p:cNvPr id="6" name="pole tekstowe 5"/>
          <p:cNvSpPr txBox="1"/>
          <p:nvPr/>
        </p:nvSpPr>
        <p:spPr>
          <a:xfrm>
            <a:off x="3491880" y="1772816"/>
            <a:ext cx="3796428" cy="461665"/>
          </a:xfrm>
          <a:prstGeom prst="rect">
            <a:avLst/>
          </a:prstGeom>
          <a:noFill/>
        </p:spPr>
        <p:txBody>
          <a:bodyPr wrap="square" rtlCol="0">
            <a:spAutoFit/>
          </a:bodyPr>
          <a:lstStyle/>
          <a:p>
            <a:r>
              <a:rPr lang="pl-PL" sz="2400" b="1" dirty="0">
                <a:solidFill>
                  <a:srgbClr val="0070C0"/>
                </a:solidFill>
              </a:rPr>
              <a:t>Koniec drogi dla rowerów.</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55776" y="692696"/>
            <a:ext cx="3566682" cy="707886"/>
          </a:xfrm>
          <a:prstGeom prst="rect">
            <a:avLst/>
          </a:prstGeom>
          <a:noFill/>
        </p:spPr>
        <p:txBody>
          <a:bodyPr wrap="none" rtlCol="0">
            <a:spAutoFit/>
          </a:bodyPr>
          <a:lstStyle/>
          <a:p>
            <a:r>
              <a:rPr lang="pl-PL" sz="4000" b="1" u="sng" dirty="0">
                <a:solidFill>
                  <a:srgbClr val="FF0000"/>
                </a:solidFill>
              </a:rPr>
              <a:t>ZNAKI  ZAKAZU </a:t>
            </a:r>
          </a:p>
        </p:txBody>
      </p:sp>
      <p:pic>
        <p:nvPicPr>
          <p:cNvPr id="36866" name="Picture 2" descr="http://www.sp12.miasto.zgierz.pl/zn_drogowe/z_zakazu/b-1.gif"/>
          <p:cNvPicPr>
            <a:picLocks noChangeAspect="1" noChangeArrowheads="1"/>
          </p:cNvPicPr>
          <p:nvPr/>
        </p:nvPicPr>
        <p:blipFill>
          <a:blip r:embed="rId2" cstate="print"/>
          <a:srcRect/>
          <a:stretch>
            <a:fillRect/>
          </a:stretch>
        </p:blipFill>
        <p:spPr bwMode="auto">
          <a:xfrm>
            <a:off x="755576" y="1484784"/>
            <a:ext cx="1217290" cy="1217291"/>
          </a:xfrm>
          <a:prstGeom prst="rect">
            <a:avLst/>
          </a:prstGeom>
          <a:noFill/>
        </p:spPr>
      </p:pic>
      <p:sp>
        <p:nvSpPr>
          <p:cNvPr id="4" name="Prostokąt 3"/>
          <p:cNvSpPr/>
          <p:nvPr/>
        </p:nvSpPr>
        <p:spPr>
          <a:xfrm>
            <a:off x="2483768" y="1988840"/>
            <a:ext cx="4790863" cy="523220"/>
          </a:xfrm>
          <a:prstGeom prst="rect">
            <a:avLst/>
          </a:prstGeom>
        </p:spPr>
        <p:txBody>
          <a:bodyPr wrap="none">
            <a:spAutoFit/>
          </a:bodyPr>
          <a:lstStyle/>
          <a:p>
            <a:r>
              <a:rPr lang="pl-PL" sz="2800" b="1" dirty="0">
                <a:solidFill>
                  <a:srgbClr val="0070C0"/>
                </a:solidFill>
              </a:rPr>
              <a:t>Zakaz ruchu w obu kierunkach.</a:t>
            </a:r>
          </a:p>
        </p:txBody>
      </p:sp>
      <p:pic>
        <p:nvPicPr>
          <p:cNvPr id="36868" name="Picture 4" descr="http://www.sp12.miasto.zgierz.pl/zn_drogowe/z_zakazu/b-2.gif"/>
          <p:cNvPicPr>
            <a:picLocks noChangeAspect="1" noChangeArrowheads="1"/>
          </p:cNvPicPr>
          <p:nvPr/>
        </p:nvPicPr>
        <p:blipFill>
          <a:blip r:embed="rId3" cstate="print"/>
          <a:srcRect/>
          <a:stretch>
            <a:fillRect/>
          </a:stretch>
        </p:blipFill>
        <p:spPr bwMode="auto">
          <a:xfrm>
            <a:off x="755576" y="3068960"/>
            <a:ext cx="1217290" cy="1217291"/>
          </a:xfrm>
          <a:prstGeom prst="rect">
            <a:avLst/>
          </a:prstGeom>
          <a:noFill/>
        </p:spPr>
      </p:pic>
      <p:sp>
        <p:nvSpPr>
          <p:cNvPr id="6" name="Prostokąt 5"/>
          <p:cNvSpPr/>
          <p:nvPr/>
        </p:nvSpPr>
        <p:spPr>
          <a:xfrm>
            <a:off x="2286000" y="3105835"/>
            <a:ext cx="5958408" cy="954107"/>
          </a:xfrm>
          <a:prstGeom prst="rect">
            <a:avLst/>
          </a:prstGeom>
        </p:spPr>
        <p:txBody>
          <a:bodyPr wrap="square">
            <a:spAutoFit/>
          </a:bodyPr>
          <a:lstStyle/>
          <a:p>
            <a:r>
              <a:rPr lang="pl-PL" sz="2800" b="1" dirty="0">
                <a:solidFill>
                  <a:srgbClr val="0070C0"/>
                </a:solidFill>
              </a:rPr>
              <a:t>Zakaz wjazdu – oznacza zakaz wjazdu od strony jego ustawienia.</a:t>
            </a:r>
          </a:p>
        </p:txBody>
      </p:sp>
      <p:pic>
        <p:nvPicPr>
          <p:cNvPr id="36870" name="Picture 6" descr="http://www.sp12.miasto.zgierz.pl/zn_drogowe/z_zakazu/b-9.gif"/>
          <p:cNvPicPr>
            <a:picLocks noChangeAspect="1" noChangeArrowheads="1"/>
          </p:cNvPicPr>
          <p:nvPr/>
        </p:nvPicPr>
        <p:blipFill>
          <a:blip r:embed="rId4" cstate="print"/>
          <a:srcRect/>
          <a:stretch>
            <a:fillRect/>
          </a:stretch>
        </p:blipFill>
        <p:spPr bwMode="auto">
          <a:xfrm>
            <a:off x="683568" y="4581128"/>
            <a:ext cx="1440160" cy="1440160"/>
          </a:xfrm>
          <a:prstGeom prst="rect">
            <a:avLst/>
          </a:prstGeom>
          <a:noFill/>
        </p:spPr>
      </p:pic>
      <p:sp>
        <p:nvSpPr>
          <p:cNvPr id="9" name="Prostokąt 8"/>
          <p:cNvSpPr/>
          <p:nvPr/>
        </p:nvSpPr>
        <p:spPr>
          <a:xfrm>
            <a:off x="2411760" y="4797152"/>
            <a:ext cx="4572000" cy="1384995"/>
          </a:xfrm>
          <a:prstGeom prst="rect">
            <a:avLst/>
          </a:prstGeom>
        </p:spPr>
        <p:txBody>
          <a:bodyPr>
            <a:spAutoFit/>
          </a:bodyPr>
          <a:lstStyle/>
          <a:p>
            <a:r>
              <a:rPr lang="pl-PL" sz="2800" b="1" dirty="0">
                <a:solidFill>
                  <a:srgbClr val="0070C0"/>
                </a:solidFill>
              </a:rPr>
              <a:t>Zakaz wjazdu rowerów (dotyczy również motorowerów)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868"/>
                                        </p:tgtEl>
                                        <p:attrNameLst>
                                          <p:attrName>style.visibility</p:attrName>
                                        </p:attrNameLst>
                                      </p:cBhvr>
                                      <p:to>
                                        <p:strVal val="visible"/>
                                      </p:to>
                                    </p:set>
                                    <p:anim calcmode="lin" valueType="num">
                                      <p:cBhvr additive="base">
                                        <p:cTn id="19" dur="500" fill="hold"/>
                                        <p:tgtEl>
                                          <p:spTgt spid="36868"/>
                                        </p:tgtEl>
                                        <p:attrNameLst>
                                          <p:attrName>ppt_x</p:attrName>
                                        </p:attrNameLst>
                                      </p:cBhvr>
                                      <p:tavLst>
                                        <p:tav tm="0">
                                          <p:val>
                                            <p:strVal val="#ppt_x"/>
                                          </p:val>
                                        </p:tav>
                                        <p:tav tm="100000">
                                          <p:val>
                                            <p:strVal val="#ppt_x"/>
                                          </p:val>
                                        </p:tav>
                                      </p:tavLst>
                                    </p:anim>
                                    <p:anim calcmode="lin" valueType="num">
                                      <p:cBhvr additive="base">
                                        <p:cTn id="20" dur="500" fill="hold"/>
                                        <p:tgtEl>
                                          <p:spTgt spid="3686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6870"/>
                                        </p:tgtEl>
                                        <p:attrNameLst>
                                          <p:attrName>style.visibility</p:attrName>
                                        </p:attrNameLst>
                                      </p:cBhvr>
                                      <p:to>
                                        <p:strVal val="visible"/>
                                      </p:to>
                                    </p:set>
                                    <p:anim calcmode="lin" valueType="num">
                                      <p:cBhvr additive="base">
                                        <p:cTn id="31" dur="500" fill="hold"/>
                                        <p:tgtEl>
                                          <p:spTgt spid="36870"/>
                                        </p:tgtEl>
                                        <p:attrNameLst>
                                          <p:attrName>ppt_x</p:attrName>
                                        </p:attrNameLst>
                                      </p:cBhvr>
                                      <p:tavLst>
                                        <p:tav tm="0">
                                          <p:val>
                                            <p:strVal val="#ppt_x"/>
                                          </p:val>
                                        </p:tav>
                                        <p:tav tm="100000">
                                          <p:val>
                                            <p:strVal val="#ppt_x"/>
                                          </p:val>
                                        </p:tav>
                                      </p:tavLst>
                                    </p:anim>
                                    <p:anim calcmode="lin" valueType="num">
                                      <p:cBhvr additive="base">
                                        <p:cTn id="32" dur="500" fill="hold"/>
                                        <p:tgtEl>
                                          <p:spTgt spid="3687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gfx.mmka.pl/newsph/344000/553458.3.jpg"/>
          <p:cNvPicPr>
            <a:picLocks noChangeAspect="1" noChangeArrowheads="1"/>
          </p:cNvPicPr>
          <p:nvPr/>
        </p:nvPicPr>
        <p:blipFill>
          <a:blip r:embed="rId2" cstate="print"/>
          <a:srcRect/>
          <a:stretch>
            <a:fillRect/>
          </a:stretch>
        </p:blipFill>
        <p:spPr bwMode="auto">
          <a:xfrm>
            <a:off x="755577" y="836713"/>
            <a:ext cx="2457272" cy="3744416"/>
          </a:xfrm>
          <a:prstGeom prst="rect">
            <a:avLst/>
          </a:prstGeom>
          <a:noFill/>
        </p:spPr>
      </p:pic>
      <p:pic>
        <p:nvPicPr>
          <p:cNvPr id="37892" name="Picture 4" descr="http://www.sp12.miasto.zgierz.pl/zn_drogowe/z_zakazu/b-20.gif"/>
          <p:cNvPicPr>
            <a:picLocks noChangeAspect="1" noChangeArrowheads="1"/>
          </p:cNvPicPr>
          <p:nvPr/>
        </p:nvPicPr>
        <p:blipFill>
          <a:blip r:embed="rId3" cstate="print"/>
          <a:srcRect/>
          <a:stretch>
            <a:fillRect/>
          </a:stretch>
        </p:blipFill>
        <p:spPr bwMode="auto">
          <a:xfrm>
            <a:off x="4932040" y="908720"/>
            <a:ext cx="1728192" cy="1584176"/>
          </a:xfrm>
          <a:prstGeom prst="rect">
            <a:avLst/>
          </a:prstGeom>
          <a:noFill/>
        </p:spPr>
      </p:pic>
      <p:sp>
        <p:nvSpPr>
          <p:cNvPr id="4" name="Prostokąt 3"/>
          <p:cNvSpPr/>
          <p:nvPr/>
        </p:nvSpPr>
        <p:spPr>
          <a:xfrm>
            <a:off x="3635896" y="2636912"/>
            <a:ext cx="5184576" cy="3046988"/>
          </a:xfrm>
          <a:prstGeom prst="rect">
            <a:avLst/>
          </a:prstGeom>
        </p:spPr>
        <p:txBody>
          <a:bodyPr wrap="square">
            <a:spAutoFit/>
          </a:bodyPr>
          <a:lstStyle/>
          <a:p>
            <a:r>
              <a:rPr lang="pl-PL" sz="2400" b="1" dirty="0">
                <a:solidFill>
                  <a:srgbClr val="0070C0"/>
                </a:solidFill>
              </a:rPr>
              <a:t>STOP – oznacza zakaz wjazdu na skrzyżowanie bez zatrzymania się                      i obowiązek udzielenia pierwszeństwa pojazdom jadącym tą drogą. Zatrzymanie powinno nastąpić                    w miejscu wyznaczonym na jezdni lub w miejscu o dobrej widoczności drogi, na którą wyjeżdżamy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www.sp12.miasto.zgierz.pl/zn_drogowe/z_zakazu/b-21.gif"/>
          <p:cNvPicPr>
            <a:picLocks noChangeAspect="1" noChangeArrowheads="1"/>
          </p:cNvPicPr>
          <p:nvPr/>
        </p:nvPicPr>
        <p:blipFill>
          <a:blip r:embed="rId2" cstate="print"/>
          <a:srcRect/>
          <a:stretch>
            <a:fillRect/>
          </a:stretch>
        </p:blipFill>
        <p:spPr bwMode="auto">
          <a:xfrm>
            <a:off x="827584" y="548680"/>
            <a:ext cx="1728192" cy="1577331"/>
          </a:xfrm>
          <a:prstGeom prst="rect">
            <a:avLst/>
          </a:prstGeom>
          <a:noFill/>
        </p:spPr>
      </p:pic>
      <p:sp>
        <p:nvSpPr>
          <p:cNvPr id="3" name="Prostokąt 2"/>
          <p:cNvSpPr/>
          <p:nvPr/>
        </p:nvSpPr>
        <p:spPr>
          <a:xfrm>
            <a:off x="3059832" y="1268760"/>
            <a:ext cx="4572000" cy="830997"/>
          </a:xfrm>
          <a:prstGeom prst="rect">
            <a:avLst/>
          </a:prstGeom>
        </p:spPr>
        <p:txBody>
          <a:bodyPr>
            <a:spAutoFit/>
          </a:bodyPr>
          <a:lstStyle/>
          <a:p>
            <a:r>
              <a:rPr lang="pl-PL" sz="2400" b="1" dirty="0">
                <a:solidFill>
                  <a:srgbClr val="0070C0"/>
                </a:solidFill>
              </a:rPr>
              <a:t>Zakaz skrętu w lewo – zabrania skręcania w lewo i zawracania. </a:t>
            </a:r>
          </a:p>
        </p:txBody>
      </p:sp>
      <p:pic>
        <p:nvPicPr>
          <p:cNvPr id="38916" name="Picture 4" descr="http://www.sp12.miasto.zgierz.pl/zn_drogowe/z_zakazu/b-23.gif"/>
          <p:cNvPicPr>
            <a:picLocks noChangeAspect="1" noChangeArrowheads="1"/>
          </p:cNvPicPr>
          <p:nvPr/>
        </p:nvPicPr>
        <p:blipFill>
          <a:blip r:embed="rId3" cstate="print"/>
          <a:srcRect/>
          <a:stretch>
            <a:fillRect/>
          </a:stretch>
        </p:blipFill>
        <p:spPr bwMode="auto">
          <a:xfrm>
            <a:off x="827584" y="2420888"/>
            <a:ext cx="1577330" cy="1440160"/>
          </a:xfrm>
          <a:prstGeom prst="rect">
            <a:avLst/>
          </a:prstGeom>
          <a:noFill/>
        </p:spPr>
      </p:pic>
      <p:sp>
        <p:nvSpPr>
          <p:cNvPr id="5" name="Prostokąt 4"/>
          <p:cNvSpPr/>
          <p:nvPr/>
        </p:nvSpPr>
        <p:spPr>
          <a:xfrm>
            <a:off x="2915816" y="2564904"/>
            <a:ext cx="4572000" cy="1569660"/>
          </a:xfrm>
          <a:prstGeom prst="rect">
            <a:avLst/>
          </a:prstGeom>
        </p:spPr>
        <p:txBody>
          <a:bodyPr>
            <a:spAutoFit/>
          </a:bodyPr>
          <a:lstStyle/>
          <a:p>
            <a:r>
              <a:rPr lang="pl-PL" sz="2400" b="1" dirty="0">
                <a:solidFill>
                  <a:srgbClr val="0070C0"/>
                </a:solidFill>
              </a:rPr>
              <a:t>Zakaz zawracania – zabrania zawracania od miejsca jego usytuowania do najbliższego skrzyżowania włącznie .</a:t>
            </a:r>
          </a:p>
        </p:txBody>
      </p:sp>
      <p:pic>
        <p:nvPicPr>
          <p:cNvPr id="38918" name="Picture 6" descr="http://www.sp12.miasto.zgierz.pl/zn_drogowe/z_zakazu/b-24.gif"/>
          <p:cNvPicPr>
            <a:picLocks noChangeAspect="1" noChangeArrowheads="1"/>
          </p:cNvPicPr>
          <p:nvPr/>
        </p:nvPicPr>
        <p:blipFill>
          <a:blip r:embed="rId4" cstate="print"/>
          <a:srcRect/>
          <a:stretch>
            <a:fillRect/>
          </a:stretch>
        </p:blipFill>
        <p:spPr bwMode="auto">
          <a:xfrm>
            <a:off x="1115616" y="4149080"/>
            <a:ext cx="1368152" cy="1368152"/>
          </a:xfrm>
          <a:prstGeom prst="rect">
            <a:avLst/>
          </a:prstGeom>
          <a:noFill/>
        </p:spPr>
      </p:pic>
      <p:sp>
        <p:nvSpPr>
          <p:cNvPr id="8" name="Prostokąt 7"/>
          <p:cNvSpPr/>
          <p:nvPr/>
        </p:nvSpPr>
        <p:spPr>
          <a:xfrm>
            <a:off x="3275856" y="4581128"/>
            <a:ext cx="3600537" cy="461665"/>
          </a:xfrm>
          <a:prstGeom prst="rect">
            <a:avLst/>
          </a:prstGeom>
        </p:spPr>
        <p:txBody>
          <a:bodyPr wrap="none">
            <a:spAutoFit/>
          </a:bodyPr>
          <a:lstStyle/>
          <a:p>
            <a:r>
              <a:rPr lang="pl-PL" sz="2400" b="1" dirty="0">
                <a:solidFill>
                  <a:srgbClr val="0070C0"/>
                </a:solidFill>
              </a:rPr>
              <a:t>Koniec zakazu zawracania.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8916"/>
                                        </p:tgtEl>
                                        <p:attrNameLst>
                                          <p:attrName>style.visibility</p:attrName>
                                        </p:attrNameLst>
                                      </p:cBhvr>
                                      <p:to>
                                        <p:strVal val="visible"/>
                                      </p:to>
                                    </p:set>
                                    <p:anim calcmode="lin" valueType="num">
                                      <p:cBhvr additive="base">
                                        <p:cTn id="19" dur="500" fill="hold"/>
                                        <p:tgtEl>
                                          <p:spTgt spid="38916"/>
                                        </p:tgtEl>
                                        <p:attrNameLst>
                                          <p:attrName>ppt_x</p:attrName>
                                        </p:attrNameLst>
                                      </p:cBhvr>
                                      <p:tavLst>
                                        <p:tav tm="0">
                                          <p:val>
                                            <p:strVal val="#ppt_x"/>
                                          </p:val>
                                        </p:tav>
                                        <p:tav tm="100000">
                                          <p:val>
                                            <p:strVal val="#ppt_x"/>
                                          </p:val>
                                        </p:tav>
                                      </p:tavLst>
                                    </p:anim>
                                    <p:anim calcmode="lin" valueType="num">
                                      <p:cBhvr additive="base">
                                        <p:cTn id="20"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8918"/>
                                        </p:tgtEl>
                                        <p:attrNameLst>
                                          <p:attrName>style.visibility</p:attrName>
                                        </p:attrNameLst>
                                      </p:cBhvr>
                                      <p:to>
                                        <p:strVal val="visible"/>
                                      </p:to>
                                    </p:set>
                                    <p:anim calcmode="lin" valueType="num">
                                      <p:cBhvr additive="base">
                                        <p:cTn id="31" dur="500" fill="hold"/>
                                        <p:tgtEl>
                                          <p:spTgt spid="38918"/>
                                        </p:tgtEl>
                                        <p:attrNameLst>
                                          <p:attrName>ppt_x</p:attrName>
                                        </p:attrNameLst>
                                      </p:cBhvr>
                                      <p:tavLst>
                                        <p:tav tm="0">
                                          <p:val>
                                            <p:strVal val="#ppt_x"/>
                                          </p:val>
                                        </p:tav>
                                        <p:tav tm="100000">
                                          <p:val>
                                            <p:strVal val="#ppt_x"/>
                                          </p:val>
                                        </p:tav>
                                      </p:tavLst>
                                    </p:anim>
                                    <p:anim calcmode="lin" valueType="num">
                                      <p:cBhvr additive="base">
                                        <p:cTn id="32" dur="500" fill="hold"/>
                                        <p:tgtEl>
                                          <p:spTgt spid="389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www.sp12.miasto.zgierz.pl/zn_drogowe/z_zakazu/b-35.gif"/>
          <p:cNvPicPr>
            <a:picLocks noChangeAspect="1" noChangeArrowheads="1"/>
          </p:cNvPicPr>
          <p:nvPr/>
        </p:nvPicPr>
        <p:blipFill>
          <a:blip r:embed="rId2" cstate="print"/>
          <a:srcRect/>
          <a:stretch>
            <a:fillRect/>
          </a:stretch>
        </p:blipFill>
        <p:spPr bwMode="auto">
          <a:xfrm>
            <a:off x="899592" y="764704"/>
            <a:ext cx="1368152" cy="1361307"/>
          </a:xfrm>
          <a:prstGeom prst="rect">
            <a:avLst/>
          </a:prstGeom>
          <a:noFill/>
        </p:spPr>
      </p:pic>
      <p:sp>
        <p:nvSpPr>
          <p:cNvPr id="3" name="Prostokąt 2"/>
          <p:cNvSpPr/>
          <p:nvPr/>
        </p:nvSpPr>
        <p:spPr>
          <a:xfrm>
            <a:off x="2987824" y="1556792"/>
            <a:ext cx="4813049" cy="461665"/>
          </a:xfrm>
          <a:prstGeom prst="rect">
            <a:avLst/>
          </a:prstGeom>
        </p:spPr>
        <p:txBody>
          <a:bodyPr wrap="none">
            <a:spAutoFit/>
          </a:bodyPr>
          <a:lstStyle/>
          <a:p>
            <a:r>
              <a:rPr lang="pl-PL" sz="2400" b="1" dirty="0">
                <a:solidFill>
                  <a:srgbClr val="0070C0"/>
                </a:solidFill>
              </a:rPr>
              <a:t>Zakaz postoju (ponad jedną minutę</a:t>
            </a:r>
            <a:r>
              <a:rPr lang="pl-PL" b="1" dirty="0"/>
              <a:t>).</a:t>
            </a:r>
          </a:p>
        </p:txBody>
      </p:sp>
      <p:pic>
        <p:nvPicPr>
          <p:cNvPr id="39940" name="Picture 4" descr="http://www.sp12.miasto.zgierz.pl/zn_drogowe/z_zakazu/b-36.gif"/>
          <p:cNvPicPr>
            <a:picLocks noChangeAspect="1" noChangeArrowheads="1"/>
          </p:cNvPicPr>
          <p:nvPr/>
        </p:nvPicPr>
        <p:blipFill>
          <a:blip r:embed="rId3" cstate="print"/>
          <a:srcRect/>
          <a:stretch>
            <a:fillRect/>
          </a:stretch>
        </p:blipFill>
        <p:spPr bwMode="auto">
          <a:xfrm>
            <a:off x="827584" y="2420888"/>
            <a:ext cx="1584176" cy="1440160"/>
          </a:xfrm>
          <a:prstGeom prst="rect">
            <a:avLst/>
          </a:prstGeom>
          <a:noFill/>
        </p:spPr>
      </p:pic>
      <p:sp>
        <p:nvSpPr>
          <p:cNvPr id="5" name="Prostokąt 4"/>
          <p:cNvSpPr/>
          <p:nvPr/>
        </p:nvSpPr>
        <p:spPr>
          <a:xfrm>
            <a:off x="3059832" y="2852936"/>
            <a:ext cx="4632358" cy="461665"/>
          </a:xfrm>
          <a:prstGeom prst="rect">
            <a:avLst/>
          </a:prstGeom>
        </p:spPr>
        <p:txBody>
          <a:bodyPr wrap="none">
            <a:spAutoFit/>
          </a:bodyPr>
          <a:lstStyle/>
          <a:p>
            <a:r>
              <a:rPr lang="pl-PL" sz="2400" b="1" dirty="0">
                <a:solidFill>
                  <a:srgbClr val="0070C0"/>
                </a:solidFill>
              </a:rPr>
              <a:t>Zakaz zatrzymywania się i postoju. </a:t>
            </a:r>
          </a:p>
        </p:txBody>
      </p:sp>
      <p:pic>
        <p:nvPicPr>
          <p:cNvPr id="39942" name="Picture 6" descr="http://www.sp12.miasto.zgierz.pl/zn_drogowe/z_zakazu/b-41.gif"/>
          <p:cNvPicPr>
            <a:picLocks noChangeAspect="1" noChangeArrowheads="1"/>
          </p:cNvPicPr>
          <p:nvPr/>
        </p:nvPicPr>
        <p:blipFill>
          <a:blip r:embed="rId4" cstate="print"/>
          <a:srcRect/>
          <a:stretch>
            <a:fillRect/>
          </a:stretch>
        </p:blipFill>
        <p:spPr bwMode="auto">
          <a:xfrm>
            <a:off x="899592" y="4293096"/>
            <a:ext cx="1361306" cy="1296144"/>
          </a:xfrm>
          <a:prstGeom prst="rect">
            <a:avLst/>
          </a:prstGeom>
          <a:noFill/>
        </p:spPr>
      </p:pic>
      <p:sp>
        <p:nvSpPr>
          <p:cNvPr id="8" name="Prostokąt 7"/>
          <p:cNvSpPr/>
          <p:nvPr/>
        </p:nvSpPr>
        <p:spPr>
          <a:xfrm>
            <a:off x="3419872" y="4509120"/>
            <a:ext cx="2953822" cy="461665"/>
          </a:xfrm>
          <a:prstGeom prst="rect">
            <a:avLst/>
          </a:prstGeom>
        </p:spPr>
        <p:txBody>
          <a:bodyPr wrap="none">
            <a:spAutoFit/>
          </a:bodyPr>
          <a:lstStyle/>
          <a:p>
            <a:r>
              <a:rPr lang="pl-PL" sz="2400" b="1" dirty="0">
                <a:solidFill>
                  <a:srgbClr val="0070C0"/>
                </a:solidFill>
              </a:rPr>
              <a:t>Zakaz ruchu pieszych</a:t>
            </a:r>
            <a:r>
              <a:rPr lang="pl-PL"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940"/>
                                        </p:tgtEl>
                                        <p:attrNameLst>
                                          <p:attrName>style.visibility</p:attrName>
                                        </p:attrNameLst>
                                      </p:cBhvr>
                                      <p:to>
                                        <p:strVal val="visible"/>
                                      </p:to>
                                    </p:set>
                                    <p:anim calcmode="lin" valueType="num">
                                      <p:cBhvr additive="base">
                                        <p:cTn id="19" dur="500" fill="hold"/>
                                        <p:tgtEl>
                                          <p:spTgt spid="39940"/>
                                        </p:tgtEl>
                                        <p:attrNameLst>
                                          <p:attrName>ppt_x</p:attrName>
                                        </p:attrNameLst>
                                      </p:cBhvr>
                                      <p:tavLst>
                                        <p:tav tm="0">
                                          <p:val>
                                            <p:strVal val="#ppt_x"/>
                                          </p:val>
                                        </p:tav>
                                        <p:tav tm="100000">
                                          <p:val>
                                            <p:strVal val="#ppt_x"/>
                                          </p:val>
                                        </p:tav>
                                      </p:tavLst>
                                    </p:anim>
                                    <p:anim calcmode="lin" valueType="num">
                                      <p:cBhvr additive="base">
                                        <p:cTn id="20" dur="500" fill="hold"/>
                                        <p:tgtEl>
                                          <p:spTgt spid="3994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9942"/>
                                        </p:tgtEl>
                                        <p:attrNameLst>
                                          <p:attrName>style.visibility</p:attrName>
                                        </p:attrNameLst>
                                      </p:cBhvr>
                                      <p:to>
                                        <p:strVal val="visible"/>
                                      </p:to>
                                    </p:set>
                                    <p:anim calcmode="lin" valueType="num">
                                      <p:cBhvr additive="base">
                                        <p:cTn id="31" dur="500" fill="hold"/>
                                        <p:tgtEl>
                                          <p:spTgt spid="39942"/>
                                        </p:tgtEl>
                                        <p:attrNameLst>
                                          <p:attrName>ppt_x</p:attrName>
                                        </p:attrNameLst>
                                      </p:cBhvr>
                                      <p:tavLst>
                                        <p:tav tm="0">
                                          <p:val>
                                            <p:strVal val="#ppt_x"/>
                                          </p:val>
                                        </p:tav>
                                        <p:tav tm="100000">
                                          <p:val>
                                            <p:strVal val="#ppt_x"/>
                                          </p:val>
                                        </p:tav>
                                      </p:tavLst>
                                    </p:anim>
                                    <p:anim calcmode="lin" valueType="num">
                                      <p:cBhvr additive="base">
                                        <p:cTn id="32" dur="500" fill="hold"/>
                                        <p:tgtEl>
                                          <p:spTgt spid="3994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www.sp12.miasto.zgierz.pl/zn_drogowe/z_zakazu/b-31.gif"/>
          <p:cNvPicPr>
            <a:picLocks noChangeAspect="1" noChangeArrowheads="1"/>
          </p:cNvPicPr>
          <p:nvPr/>
        </p:nvPicPr>
        <p:blipFill>
          <a:blip r:embed="rId2" cstate="print"/>
          <a:srcRect/>
          <a:stretch>
            <a:fillRect/>
          </a:stretch>
        </p:blipFill>
        <p:spPr bwMode="auto">
          <a:xfrm>
            <a:off x="899592" y="1124744"/>
            <a:ext cx="1512168" cy="1440160"/>
          </a:xfrm>
          <a:prstGeom prst="rect">
            <a:avLst/>
          </a:prstGeom>
          <a:noFill/>
        </p:spPr>
      </p:pic>
      <p:sp>
        <p:nvSpPr>
          <p:cNvPr id="3" name="Prostokąt 2"/>
          <p:cNvSpPr/>
          <p:nvPr/>
        </p:nvSpPr>
        <p:spPr>
          <a:xfrm>
            <a:off x="2987824" y="980728"/>
            <a:ext cx="5184576" cy="1569660"/>
          </a:xfrm>
          <a:prstGeom prst="rect">
            <a:avLst/>
          </a:prstGeom>
        </p:spPr>
        <p:txBody>
          <a:bodyPr wrap="square">
            <a:spAutoFit/>
          </a:bodyPr>
          <a:lstStyle/>
          <a:p>
            <a:r>
              <a:rPr lang="pl-PL" sz="2400" b="1" dirty="0">
                <a:solidFill>
                  <a:srgbClr val="0070C0"/>
                </a:solidFill>
              </a:rPr>
              <a:t>Pierwszeństwo dla nadjeżdżających           z przeciwka – zabrania wjazdu na zwężony odcinek drogi, gdy nadjeżdżają pojazdy z przeciwka</a:t>
            </a:r>
            <a:r>
              <a:rPr lang="pl-PL" dirty="0"/>
              <a:t>. </a:t>
            </a:r>
          </a:p>
        </p:txBody>
      </p:sp>
      <p:pic>
        <p:nvPicPr>
          <p:cNvPr id="40964" name="Picture 4" descr="http://www.sp12.miasto.zgierz.pl/zn_drogowe/z_zakazu/b-43.gif"/>
          <p:cNvPicPr>
            <a:picLocks noChangeAspect="1" noChangeArrowheads="1"/>
          </p:cNvPicPr>
          <p:nvPr/>
        </p:nvPicPr>
        <p:blipFill>
          <a:blip r:embed="rId3" cstate="print"/>
          <a:srcRect/>
          <a:stretch>
            <a:fillRect/>
          </a:stretch>
        </p:blipFill>
        <p:spPr bwMode="auto">
          <a:xfrm>
            <a:off x="971600" y="3212976"/>
            <a:ext cx="1505322" cy="1433315"/>
          </a:xfrm>
          <a:prstGeom prst="rect">
            <a:avLst/>
          </a:prstGeom>
          <a:noFill/>
        </p:spPr>
      </p:pic>
      <p:sp>
        <p:nvSpPr>
          <p:cNvPr id="5" name="Prostokąt 4"/>
          <p:cNvSpPr/>
          <p:nvPr/>
        </p:nvSpPr>
        <p:spPr>
          <a:xfrm>
            <a:off x="3203848" y="3284984"/>
            <a:ext cx="4572000" cy="1569660"/>
          </a:xfrm>
          <a:prstGeom prst="rect">
            <a:avLst/>
          </a:prstGeom>
        </p:spPr>
        <p:txBody>
          <a:bodyPr>
            <a:spAutoFit/>
          </a:bodyPr>
          <a:lstStyle/>
          <a:p>
            <a:r>
              <a:rPr lang="pl-PL" sz="2400" b="1" dirty="0">
                <a:solidFill>
                  <a:srgbClr val="0070C0"/>
                </a:solidFill>
              </a:rPr>
              <a:t>Strefa ograniczonej prędkości – oznacza wjazd do obszaru zabudowanego, w którym obowiązuje ograniczona prędkość.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64"/>
                                        </p:tgtEl>
                                        <p:attrNameLst>
                                          <p:attrName>style.visibility</p:attrName>
                                        </p:attrNameLst>
                                      </p:cBhvr>
                                      <p:to>
                                        <p:strVal val="visible"/>
                                      </p:to>
                                    </p:set>
                                    <p:anim calcmode="lin" valueType="num">
                                      <p:cBhvr additive="base">
                                        <p:cTn id="19" dur="500" fill="hold"/>
                                        <p:tgtEl>
                                          <p:spTgt spid="40964"/>
                                        </p:tgtEl>
                                        <p:attrNameLst>
                                          <p:attrName>ppt_x</p:attrName>
                                        </p:attrNameLst>
                                      </p:cBhvr>
                                      <p:tavLst>
                                        <p:tav tm="0">
                                          <p:val>
                                            <p:strVal val="#ppt_x"/>
                                          </p:val>
                                        </p:tav>
                                        <p:tav tm="100000">
                                          <p:val>
                                            <p:strVal val="#ppt_x"/>
                                          </p:val>
                                        </p:tav>
                                      </p:tavLst>
                                    </p:anim>
                                    <p:anim calcmode="lin" valueType="num">
                                      <p:cBhvr additive="base">
                                        <p:cTn id="20" dur="500" fill="hold"/>
                                        <p:tgtEl>
                                          <p:spTgt spid="409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691680" y="332656"/>
            <a:ext cx="5592180" cy="707886"/>
          </a:xfrm>
          <a:prstGeom prst="rect">
            <a:avLst/>
          </a:prstGeom>
          <a:noFill/>
        </p:spPr>
        <p:txBody>
          <a:bodyPr wrap="square" rtlCol="0">
            <a:spAutoFit/>
          </a:bodyPr>
          <a:lstStyle/>
          <a:p>
            <a:r>
              <a:rPr lang="pl-PL" sz="4000" b="1" u="sng" dirty="0">
                <a:solidFill>
                  <a:srgbClr val="0070C0"/>
                </a:solidFill>
              </a:rPr>
              <a:t>ZNAKI  INFORMACYJNE</a:t>
            </a:r>
          </a:p>
        </p:txBody>
      </p:sp>
      <p:pic>
        <p:nvPicPr>
          <p:cNvPr id="41986" name="Picture 2" descr="http://www.sp12.miasto.zgierz.pl/zn_drogowe/z_info/d-1.gif"/>
          <p:cNvPicPr>
            <a:picLocks noChangeAspect="1" noChangeArrowheads="1"/>
          </p:cNvPicPr>
          <p:nvPr/>
        </p:nvPicPr>
        <p:blipFill>
          <a:blip r:embed="rId2" cstate="print"/>
          <a:srcRect/>
          <a:stretch>
            <a:fillRect/>
          </a:stretch>
        </p:blipFill>
        <p:spPr bwMode="auto">
          <a:xfrm>
            <a:off x="683568" y="1196752"/>
            <a:ext cx="1512168" cy="1551807"/>
          </a:xfrm>
          <a:prstGeom prst="rect">
            <a:avLst/>
          </a:prstGeom>
          <a:noFill/>
        </p:spPr>
      </p:pic>
      <p:sp>
        <p:nvSpPr>
          <p:cNvPr id="4" name="Prostokąt 3"/>
          <p:cNvSpPr/>
          <p:nvPr/>
        </p:nvSpPr>
        <p:spPr>
          <a:xfrm>
            <a:off x="2627784" y="1268760"/>
            <a:ext cx="5832648" cy="1384995"/>
          </a:xfrm>
          <a:prstGeom prst="rect">
            <a:avLst/>
          </a:prstGeom>
        </p:spPr>
        <p:txBody>
          <a:bodyPr wrap="square">
            <a:spAutoFit/>
          </a:bodyPr>
          <a:lstStyle/>
          <a:p>
            <a:r>
              <a:rPr lang="pl-PL" sz="2800" b="1" dirty="0">
                <a:solidFill>
                  <a:srgbClr val="0070C0"/>
                </a:solidFill>
              </a:rPr>
              <a:t>Droga z pierwszeństwem przejazdu – oznacza drogę na której kierujący ma pierwszeństwo przejazdu. </a:t>
            </a:r>
          </a:p>
        </p:txBody>
      </p:sp>
      <p:pic>
        <p:nvPicPr>
          <p:cNvPr id="41988" name="Picture 4" descr="http://www.sp12.miasto.zgierz.pl/zn_drogowe/z_info/d-2.gif"/>
          <p:cNvPicPr>
            <a:picLocks noChangeAspect="1" noChangeArrowheads="1"/>
          </p:cNvPicPr>
          <p:nvPr/>
        </p:nvPicPr>
        <p:blipFill>
          <a:blip r:embed="rId3" cstate="print"/>
          <a:srcRect/>
          <a:stretch>
            <a:fillRect/>
          </a:stretch>
        </p:blipFill>
        <p:spPr bwMode="auto">
          <a:xfrm>
            <a:off x="827584" y="2924944"/>
            <a:ext cx="1440160" cy="1407791"/>
          </a:xfrm>
          <a:prstGeom prst="rect">
            <a:avLst/>
          </a:prstGeom>
          <a:noFill/>
        </p:spPr>
      </p:pic>
      <p:sp>
        <p:nvSpPr>
          <p:cNvPr id="6" name="Prostokąt 5"/>
          <p:cNvSpPr/>
          <p:nvPr/>
        </p:nvSpPr>
        <p:spPr>
          <a:xfrm>
            <a:off x="2411760" y="3429000"/>
            <a:ext cx="6531212" cy="523220"/>
          </a:xfrm>
          <a:prstGeom prst="rect">
            <a:avLst/>
          </a:prstGeom>
        </p:spPr>
        <p:txBody>
          <a:bodyPr wrap="none">
            <a:spAutoFit/>
          </a:bodyPr>
          <a:lstStyle/>
          <a:p>
            <a:r>
              <a:rPr lang="pl-PL" sz="2800" b="1" dirty="0">
                <a:solidFill>
                  <a:srgbClr val="0070C0"/>
                </a:solidFill>
              </a:rPr>
              <a:t>Koniec drogi z pierwszeństwem przejazdu. </a:t>
            </a:r>
          </a:p>
        </p:txBody>
      </p:sp>
      <p:pic>
        <p:nvPicPr>
          <p:cNvPr id="41990" name="Picture 6" descr="http://www.autoex.pl/_img/img_znaki_drogowe/znak_drogowy_T-6a.jpg"/>
          <p:cNvPicPr>
            <a:picLocks noChangeAspect="1" noChangeArrowheads="1"/>
          </p:cNvPicPr>
          <p:nvPr/>
        </p:nvPicPr>
        <p:blipFill>
          <a:blip r:embed="rId4" cstate="print"/>
          <a:srcRect/>
          <a:stretch>
            <a:fillRect/>
          </a:stretch>
        </p:blipFill>
        <p:spPr bwMode="auto">
          <a:xfrm>
            <a:off x="755576" y="4725144"/>
            <a:ext cx="1750067" cy="1728192"/>
          </a:xfrm>
          <a:prstGeom prst="rect">
            <a:avLst/>
          </a:prstGeom>
          <a:noFill/>
        </p:spPr>
      </p:pic>
      <p:sp>
        <p:nvSpPr>
          <p:cNvPr id="8" name="pole tekstowe 7"/>
          <p:cNvSpPr txBox="1"/>
          <p:nvPr/>
        </p:nvSpPr>
        <p:spPr>
          <a:xfrm>
            <a:off x="3059832" y="5157192"/>
            <a:ext cx="5211555" cy="523220"/>
          </a:xfrm>
          <a:prstGeom prst="rect">
            <a:avLst/>
          </a:prstGeom>
          <a:noFill/>
        </p:spPr>
        <p:txBody>
          <a:bodyPr wrap="none" rtlCol="0">
            <a:spAutoFit/>
          </a:bodyPr>
          <a:lstStyle/>
          <a:p>
            <a:r>
              <a:rPr lang="pl-PL" sz="2800" b="1" dirty="0">
                <a:solidFill>
                  <a:srgbClr val="0070C0"/>
                </a:solidFill>
              </a:rPr>
              <a:t>Przebieg drogi z pierwszeństwem.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1988"/>
                                        </p:tgtEl>
                                        <p:attrNameLst>
                                          <p:attrName>style.visibility</p:attrName>
                                        </p:attrNameLst>
                                      </p:cBhvr>
                                      <p:to>
                                        <p:strVal val="visible"/>
                                      </p:to>
                                    </p:set>
                                    <p:anim calcmode="lin" valueType="num">
                                      <p:cBhvr additive="base">
                                        <p:cTn id="19" dur="500" fill="hold"/>
                                        <p:tgtEl>
                                          <p:spTgt spid="41988"/>
                                        </p:tgtEl>
                                        <p:attrNameLst>
                                          <p:attrName>ppt_x</p:attrName>
                                        </p:attrNameLst>
                                      </p:cBhvr>
                                      <p:tavLst>
                                        <p:tav tm="0">
                                          <p:val>
                                            <p:strVal val="#ppt_x"/>
                                          </p:val>
                                        </p:tav>
                                        <p:tav tm="100000">
                                          <p:val>
                                            <p:strVal val="#ppt_x"/>
                                          </p:val>
                                        </p:tav>
                                      </p:tavLst>
                                    </p:anim>
                                    <p:anim calcmode="lin" valueType="num">
                                      <p:cBhvr additive="base">
                                        <p:cTn id="20" dur="500" fill="hold"/>
                                        <p:tgtEl>
                                          <p:spTgt spid="4198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1990"/>
                                        </p:tgtEl>
                                        <p:attrNameLst>
                                          <p:attrName>style.visibility</p:attrName>
                                        </p:attrNameLst>
                                      </p:cBhvr>
                                      <p:to>
                                        <p:strVal val="visible"/>
                                      </p:to>
                                    </p:set>
                                    <p:anim calcmode="lin" valueType="num">
                                      <p:cBhvr additive="base">
                                        <p:cTn id="31" dur="500" fill="hold"/>
                                        <p:tgtEl>
                                          <p:spTgt spid="41990"/>
                                        </p:tgtEl>
                                        <p:attrNameLst>
                                          <p:attrName>ppt_x</p:attrName>
                                        </p:attrNameLst>
                                      </p:cBhvr>
                                      <p:tavLst>
                                        <p:tav tm="0">
                                          <p:val>
                                            <p:strVal val="#ppt_x"/>
                                          </p:val>
                                        </p:tav>
                                        <p:tav tm="100000">
                                          <p:val>
                                            <p:strVal val="#ppt_x"/>
                                          </p:val>
                                        </p:tav>
                                      </p:tavLst>
                                    </p:anim>
                                    <p:anim calcmode="lin" valueType="num">
                                      <p:cBhvr additive="base">
                                        <p:cTn id="32" dur="500" fill="hold"/>
                                        <p:tgtEl>
                                          <p:spTgt spid="4199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www.sp12.miasto.zgierz.pl/zn_drogowe/z_info/d-3.gif"/>
          <p:cNvPicPr>
            <a:picLocks noChangeAspect="1" noChangeArrowheads="1"/>
          </p:cNvPicPr>
          <p:nvPr/>
        </p:nvPicPr>
        <p:blipFill>
          <a:blip r:embed="rId2" cstate="print"/>
          <a:srcRect/>
          <a:stretch>
            <a:fillRect/>
          </a:stretch>
        </p:blipFill>
        <p:spPr bwMode="auto">
          <a:xfrm>
            <a:off x="755576" y="620688"/>
            <a:ext cx="1368152" cy="1152128"/>
          </a:xfrm>
          <a:prstGeom prst="rect">
            <a:avLst/>
          </a:prstGeom>
          <a:noFill/>
        </p:spPr>
      </p:pic>
      <p:sp>
        <p:nvSpPr>
          <p:cNvPr id="3" name="Prostokąt 2"/>
          <p:cNvSpPr/>
          <p:nvPr/>
        </p:nvSpPr>
        <p:spPr>
          <a:xfrm>
            <a:off x="2411760" y="908720"/>
            <a:ext cx="5544616" cy="1200329"/>
          </a:xfrm>
          <a:prstGeom prst="rect">
            <a:avLst/>
          </a:prstGeom>
        </p:spPr>
        <p:txBody>
          <a:bodyPr wrap="square">
            <a:spAutoFit/>
          </a:bodyPr>
          <a:lstStyle/>
          <a:p>
            <a:r>
              <a:rPr lang="pl-PL" sz="2400" b="1" dirty="0">
                <a:solidFill>
                  <a:srgbClr val="0070C0"/>
                </a:solidFill>
              </a:rPr>
              <a:t>Droga jednokierunkowa – oznacza wjazd na drogę lub jezdnię o jednym kierunku ruchu</a:t>
            </a:r>
            <a:r>
              <a:rPr lang="pl-PL" dirty="0"/>
              <a:t>.</a:t>
            </a:r>
          </a:p>
        </p:txBody>
      </p:sp>
      <p:pic>
        <p:nvPicPr>
          <p:cNvPr id="43012" name="Picture 4" descr="http://www.sp12.miasto.zgierz.pl/zn_drogowe/z_info/d-4a.gif"/>
          <p:cNvPicPr>
            <a:picLocks noChangeAspect="1" noChangeArrowheads="1"/>
          </p:cNvPicPr>
          <p:nvPr/>
        </p:nvPicPr>
        <p:blipFill>
          <a:blip r:embed="rId3" cstate="print"/>
          <a:srcRect/>
          <a:stretch>
            <a:fillRect/>
          </a:stretch>
        </p:blipFill>
        <p:spPr bwMode="auto">
          <a:xfrm>
            <a:off x="827584" y="2348880"/>
            <a:ext cx="1296144" cy="1224136"/>
          </a:xfrm>
          <a:prstGeom prst="rect">
            <a:avLst/>
          </a:prstGeom>
          <a:noFill/>
        </p:spPr>
      </p:pic>
      <p:sp>
        <p:nvSpPr>
          <p:cNvPr id="5" name="Prostokąt 4"/>
          <p:cNvSpPr/>
          <p:nvPr/>
        </p:nvSpPr>
        <p:spPr>
          <a:xfrm>
            <a:off x="2555776" y="2564904"/>
            <a:ext cx="4147033" cy="461665"/>
          </a:xfrm>
          <a:prstGeom prst="rect">
            <a:avLst/>
          </a:prstGeom>
        </p:spPr>
        <p:txBody>
          <a:bodyPr wrap="none">
            <a:spAutoFit/>
          </a:bodyPr>
          <a:lstStyle/>
          <a:p>
            <a:r>
              <a:rPr lang="pl-PL" sz="2400" b="1" dirty="0">
                <a:solidFill>
                  <a:srgbClr val="0070C0"/>
                </a:solidFill>
              </a:rPr>
              <a:t>Droga bez przejazdu na wprost</a:t>
            </a:r>
            <a:r>
              <a:rPr lang="pl-PL" dirty="0"/>
              <a:t>.</a:t>
            </a:r>
          </a:p>
        </p:txBody>
      </p:sp>
      <p:pic>
        <p:nvPicPr>
          <p:cNvPr id="43014" name="Picture 6" descr="http://www.sp12.miasto.zgierz.pl/zn_drogowe/z_info/d-5.gif"/>
          <p:cNvPicPr>
            <a:picLocks noChangeAspect="1" noChangeArrowheads="1"/>
          </p:cNvPicPr>
          <p:nvPr/>
        </p:nvPicPr>
        <p:blipFill>
          <a:blip r:embed="rId4" cstate="print"/>
          <a:srcRect/>
          <a:stretch>
            <a:fillRect/>
          </a:stretch>
        </p:blipFill>
        <p:spPr bwMode="auto">
          <a:xfrm>
            <a:off x="827584" y="4077072"/>
            <a:ext cx="1368152" cy="1296144"/>
          </a:xfrm>
          <a:prstGeom prst="rect">
            <a:avLst/>
          </a:prstGeom>
          <a:noFill/>
        </p:spPr>
      </p:pic>
      <p:sp>
        <p:nvSpPr>
          <p:cNvPr id="9" name="Prostokąt 8"/>
          <p:cNvSpPr/>
          <p:nvPr/>
        </p:nvSpPr>
        <p:spPr>
          <a:xfrm>
            <a:off x="2483768" y="4077072"/>
            <a:ext cx="5769080" cy="461665"/>
          </a:xfrm>
          <a:prstGeom prst="rect">
            <a:avLst/>
          </a:prstGeom>
        </p:spPr>
        <p:txBody>
          <a:bodyPr wrap="none">
            <a:spAutoFit/>
          </a:bodyPr>
          <a:lstStyle/>
          <a:p>
            <a:r>
              <a:rPr lang="pl-PL" sz="2400" b="1" dirty="0">
                <a:solidFill>
                  <a:srgbClr val="0070C0"/>
                </a:solidFill>
              </a:rPr>
              <a:t>Pierwszeństwo na zwężonym odcinku drogi.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3012"/>
                                        </p:tgtEl>
                                        <p:attrNameLst>
                                          <p:attrName>style.visibility</p:attrName>
                                        </p:attrNameLst>
                                      </p:cBhvr>
                                      <p:to>
                                        <p:strVal val="visible"/>
                                      </p:to>
                                    </p:set>
                                    <p:anim calcmode="lin" valueType="num">
                                      <p:cBhvr additive="base">
                                        <p:cTn id="19" dur="500" fill="hold"/>
                                        <p:tgtEl>
                                          <p:spTgt spid="43012"/>
                                        </p:tgtEl>
                                        <p:attrNameLst>
                                          <p:attrName>ppt_x</p:attrName>
                                        </p:attrNameLst>
                                      </p:cBhvr>
                                      <p:tavLst>
                                        <p:tav tm="0">
                                          <p:val>
                                            <p:strVal val="#ppt_x"/>
                                          </p:val>
                                        </p:tav>
                                        <p:tav tm="100000">
                                          <p:val>
                                            <p:strVal val="#ppt_x"/>
                                          </p:val>
                                        </p:tav>
                                      </p:tavLst>
                                    </p:anim>
                                    <p:anim calcmode="lin" valueType="num">
                                      <p:cBhvr additive="base">
                                        <p:cTn id="20" dur="500" fill="hold"/>
                                        <p:tgtEl>
                                          <p:spTgt spid="430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3014"/>
                                        </p:tgtEl>
                                        <p:attrNameLst>
                                          <p:attrName>style.visibility</p:attrName>
                                        </p:attrNameLst>
                                      </p:cBhvr>
                                      <p:to>
                                        <p:strVal val="visible"/>
                                      </p:to>
                                    </p:set>
                                    <p:anim calcmode="lin" valueType="num">
                                      <p:cBhvr additive="base">
                                        <p:cTn id="31" dur="500" fill="hold"/>
                                        <p:tgtEl>
                                          <p:spTgt spid="43014"/>
                                        </p:tgtEl>
                                        <p:attrNameLst>
                                          <p:attrName>ppt_x</p:attrName>
                                        </p:attrNameLst>
                                      </p:cBhvr>
                                      <p:tavLst>
                                        <p:tav tm="0">
                                          <p:val>
                                            <p:strVal val="#ppt_x"/>
                                          </p:val>
                                        </p:tav>
                                        <p:tav tm="100000">
                                          <p:val>
                                            <p:strVal val="#ppt_x"/>
                                          </p:val>
                                        </p:tav>
                                      </p:tavLst>
                                    </p:anim>
                                    <p:anim calcmode="lin" valueType="num">
                                      <p:cBhvr additive="base">
                                        <p:cTn id="32" dur="500" fill="hold"/>
                                        <p:tgtEl>
                                          <p:spTgt spid="430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827584" y="1196752"/>
            <a:ext cx="7704856" cy="4401205"/>
          </a:xfrm>
          <a:prstGeom prst="rect">
            <a:avLst/>
          </a:prstGeom>
        </p:spPr>
        <p:txBody>
          <a:bodyPr wrap="square">
            <a:spAutoFit/>
          </a:bodyPr>
          <a:lstStyle/>
          <a:p>
            <a:r>
              <a:rPr lang="pl-PL" sz="2800" dirty="0">
                <a:solidFill>
                  <a:srgbClr val="0070C0"/>
                </a:solidFill>
              </a:rPr>
              <a:t>W przypadku braku drogi dla rowerów, kierujący rowerem jest obowiązany poruszać się po poboczu, chyba, że nie nadaje się ono do jazdy lub ruch roweru utrudniałby ruch pieszych. Dopiero kiedy nie ma pobocza,  rowerzysta może jechać po jezdni możliwie blisko jej prawej krawędzi. </a:t>
            </a:r>
            <a:br>
              <a:rPr lang="pl-PL" sz="2800" dirty="0">
                <a:solidFill>
                  <a:srgbClr val="0070C0"/>
                </a:solidFill>
              </a:rPr>
            </a:br>
            <a:r>
              <a:rPr lang="pl-PL" sz="2800" dirty="0">
                <a:solidFill>
                  <a:srgbClr val="0070C0"/>
                </a:solidFill>
              </a:rPr>
              <a:t>Zgodnie z nowymi przepisami, rowerzyści dojeżdżając do skrzyżowania z sygnalizacją świetlną mogą zatrzymywać się jeden obok drugiego w tak zwanej </a:t>
            </a:r>
            <a:r>
              <a:rPr lang="pl-PL" sz="2800" dirty="0">
                <a:solidFill>
                  <a:srgbClr val="0070C0"/>
                </a:solidFill>
                <a:hlinkClick r:id="rId2"/>
              </a:rPr>
              <a:t>śluzie rowerowej</a:t>
            </a:r>
            <a:r>
              <a:rPr lang="pl-PL" sz="2800" dirty="0">
                <a:solidFill>
                  <a:srgbClr val="0070C0"/>
                </a:solidFill>
              </a:rPr>
              <a:t>, na całej jej szerokości.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www.sp12.miasto.zgierz.pl/zn_drogowe/z_info/d-6.gif"/>
          <p:cNvPicPr>
            <a:picLocks noChangeAspect="1" noChangeArrowheads="1"/>
          </p:cNvPicPr>
          <p:nvPr/>
        </p:nvPicPr>
        <p:blipFill>
          <a:blip r:embed="rId2" cstate="print"/>
          <a:srcRect/>
          <a:stretch>
            <a:fillRect/>
          </a:stretch>
        </p:blipFill>
        <p:spPr bwMode="auto">
          <a:xfrm>
            <a:off x="611560" y="332656"/>
            <a:ext cx="1224136" cy="1224136"/>
          </a:xfrm>
          <a:prstGeom prst="rect">
            <a:avLst/>
          </a:prstGeom>
          <a:noFill/>
        </p:spPr>
      </p:pic>
      <p:sp>
        <p:nvSpPr>
          <p:cNvPr id="3" name="Prostokąt 2"/>
          <p:cNvSpPr/>
          <p:nvPr/>
        </p:nvSpPr>
        <p:spPr>
          <a:xfrm>
            <a:off x="2555776" y="620688"/>
            <a:ext cx="5976664" cy="830997"/>
          </a:xfrm>
          <a:prstGeom prst="rect">
            <a:avLst/>
          </a:prstGeom>
        </p:spPr>
        <p:txBody>
          <a:bodyPr wrap="square">
            <a:spAutoFit/>
          </a:bodyPr>
          <a:lstStyle/>
          <a:p>
            <a:r>
              <a:rPr lang="pl-PL" sz="2400" b="1" dirty="0">
                <a:solidFill>
                  <a:srgbClr val="0070C0"/>
                </a:solidFill>
              </a:rPr>
              <a:t>Miejsce przejścia dla pieszych – wymaga szczególnej ostrożności ze strony  kierowców.</a:t>
            </a:r>
          </a:p>
        </p:txBody>
      </p:sp>
      <p:pic>
        <p:nvPicPr>
          <p:cNvPr id="44036" name="Picture 4" descr="http://www.sp12.miasto.zgierz.pl/zn_drogowe/z_info/d-6a.gif"/>
          <p:cNvPicPr>
            <a:picLocks noChangeAspect="1" noChangeArrowheads="1"/>
          </p:cNvPicPr>
          <p:nvPr/>
        </p:nvPicPr>
        <p:blipFill>
          <a:blip r:embed="rId3" cstate="print"/>
          <a:srcRect/>
          <a:stretch>
            <a:fillRect/>
          </a:stretch>
        </p:blipFill>
        <p:spPr bwMode="auto">
          <a:xfrm>
            <a:off x="611560" y="2204864"/>
            <a:ext cx="1368152" cy="1296144"/>
          </a:xfrm>
          <a:prstGeom prst="rect">
            <a:avLst/>
          </a:prstGeom>
          <a:noFill/>
        </p:spPr>
      </p:pic>
      <p:sp>
        <p:nvSpPr>
          <p:cNvPr id="5" name="Prostokąt 4"/>
          <p:cNvSpPr/>
          <p:nvPr/>
        </p:nvSpPr>
        <p:spPr>
          <a:xfrm>
            <a:off x="2483768" y="1844824"/>
            <a:ext cx="5976664" cy="1938992"/>
          </a:xfrm>
          <a:prstGeom prst="rect">
            <a:avLst/>
          </a:prstGeom>
        </p:spPr>
        <p:txBody>
          <a:bodyPr wrap="square">
            <a:spAutoFit/>
          </a:bodyPr>
          <a:lstStyle/>
          <a:p>
            <a:r>
              <a:rPr lang="pl-PL" sz="2400" b="1" dirty="0">
                <a:solidFill>
                  <a:srgbClr val="0070C0"/>
                </a:solidFill>
              </a:rPr>
              <a:t>Przejazd dla rowerzystów – oznacza miejsce przeznaczone do przejeżdżania rowerzystów  w poprzek drogi . Zabrania się jednak rowerzyście wjeżdżania na przejazd bez należytego upewnienia się.</a:t>
            </a:r>
          </a:p>
        </p:txBody>
      </p:sp>
      <p:pic>
        <p:nvPicPr>
          <p:cNvPr id="44038" name="Picture 6" descr="http://www.sp12.miasto.zgierz.pl/zn_drogowe/z_info/d-6b.gif"/>
          <p:cNvPicPr>
            <a:picLocks noChangeAspect="1" noChangeArrowheads="1"/>
          </p:cNvPicPr>
          <p:nvPr/>
        </p:nvPicPr>
        <p:blipFill>
          <a:blip r:embed="rId4" cstate="print"/>
          <a:srcRect/>
          <a:stretch>
            <a:fillRect/>
          </a:stretch>
        </p:blipFill>
        <p:spPr bwMode="auto">
          <a:xfrm>
            <a:off x="611560" y="4365104"/>
            <a:ext cx="1440160" cy="1442840"/>
          </a:xfrm>
          <a:prstGeom prst="rect">
            <a:avLst/>
          </a:prstGeom>
          <a:noFill/>
        </p:spPr>
      </p:pic>
      <p:sp>
        <p:nvSpPr>
          <p:cNvPr id="7" name="Prostokąt 6"/>
          <p:cNvSpPr/>
          <p:nvPr/>
        </p:nvSpPr>
        <p:spPr>
          <a:xfrm>
            <a:off x="2411760" y="4149080"/>
            <a:ext cx="6336704" cy="1569660"/>
          </a:xfrm>
          <a:prstGeom prst="rect">
            <a:avLst/>
          </a:prstGeom>
        </p:spPr>
        <p:txBody>
          <a:bodyPr wrap="square">
            <a:spAutoFit/>
          </a:bodyPr>
          <a:lstStyle/>
          <a:p>
            <a:r>
              <a:rPr lang="pl-PL" sz="2400" b="1" dirty="0">
                <a:solidFill>
                  <a:srgbClr val="0070C0"/>
                </a:solidFill>
              </a:rPr>
              <a:t>Przejście dla pieszych i przejazd dla rowerzystów. Zarówno piesi jaki i rowerzyści mają w tym miejscu pierwszeństwo przed poruszającymi się po jezdni pojazdami.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ppt_x"/>
                                          </p:val>
                                        </p:tav>
                                        <p:tav tm="100000">
                                          <p:val>
                                            <p:strVal val="#ppt_x"/>
                                          </p:val>
                                        </p:tav>
                                      </p:tavLst>
                                    </p:anim>
                                    <p:anim calcmode="lin" valueType="num">
                                      <p:cBhvr additive="base">
                                        <p:cTn id="8" dur="500" fill="hold"/>
                                        <p:tgtEl>
                                          <p:spTgt spid="440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4036"/>
                                        </p:tgtEl>
                                        <p:attrNameLst>
                                          <p:attrName>style.visibility</p:attrName>
                                        </p:attrNameLst>
                                      </p:cBhvr>
                                      <p:to>
                                        <p:strVal val="visible"/>
                                      </p:to>
                                    </p:set>
                                    <p:anim calcmode="lin" valueType="num">
                                      <p:cBhvr additive="base">
                                        <p:cTn id="19" dur="500" fill="hold"/>
                                        <p:tgtEl>
                                          <p:spTgt spid="44036"/>
                                        </p:tgtEl>
                                        <p:attrNameLst>
                                          <p:attrName>ppt_x</p:attrName>
                                        </p:attrNameLst>
                                      </p:cBhvr>
                                      <p:tavLst>
                                        <p:tav tm="0">
                                          <p:val>
                                            <p:strVal val="#ppt_x"/>
                                          </p:val>
                                        </p:tav>
                                        <p:tav tm="100000">
                                          <p:val>
                                            <p:strVal val="#ppt_x"/>
                                          </p:val>
                                        </p:tav>
                                      </p:tavLst>
                                    </p:anim>
                                    <p:anim calcmode="lin" valueType="num">
                                      <p:cBhvr additive="base">
                                        <p:cTn id="20" dur="500" fill="hold"/>
                                        <p:tgtEl>
                                          <p:spTgt spid="4403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4038"/>
                                        </p:tgtEl>
                                        <p:attrNameLst>
                                          <p:attrName>style.visibility</p:attrName>
                                        </p:attrNameLst>
                                      </p:cBhvr>
                                      <p:to>
                                        <p:strVal val="visible"/>
                                      </p:to>
                                    </p:set>
                                    <p:anim calcmode="lin" valueType="num">
                                      <p:cBhvr additive="base">
                                        <p:cTn id="31" dur="500" fill="hold"/>
                                        <p:tgtEl>
                                          <p:spTgt spid="44038"/>
                                        </p:tgtEl>
                                        <p:attrNameLst>
                                          <p:attrName>ppt_x</p:attrName>
                                        </p:attrNameLst>
                                      </p:cBhvr>
                                      <p:tavLst>
                                        <p:tav tm="0">
                                          <p:val>
                                            <p:strVal val="#ppt_x"/>
                                          </p:val>
                                        </p:tav>
                                        <p:tav tm="100000">
                                          <p:val>
                                            <p:strVal val="#ppt_x"/>
                                          </p:val>
                                        </p:tav>
                                      </p:tavLst>
                                    </p:anim>
                                    <p:anim calcmode="lin" valueType="num">
                                      <p:cBhvr additive="base">
                                        <p:cTn id="32" dur="500" fill="hold"/>
                                        <p:tgtEl>
                                          <p:spTgt spid="440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www.sp12.miasto.zgierz.pl/zn_drogowe/z_info/d-7.gif"/>
          <p:cNvPicPr>
            <a:picLocks noChangeAspect="1" noChangeArrowheads="1"/>
          </p:cNvPicPr>
          <p:nvPr/>
        </p:nvPicPr>
        <p:blipFill>
          <a:blip r:embed="rId2" cstate="print"/>
          <a:srcRect/>
          <a:stretch>
            <a:fillRect/>
          </a:stretch>
        </p:blipFill>
        <p:spPr bwMode="auto">
          <a:xfrm>
            <a:off x="755576" y="548680"/>
            <a:ext cx="1008112" cy="1239392"/>
          </a:xfrm>
          <a:prstGeom prst="rect">
            <a:avLst/>
          </a:prstGeom>
          <a:noFill/>
        </p:spPr>
      </p:pic>
      <p:sp>
        <p:nvSpPr>
          <p:cNvPr id="3" name="Prostokąt 2"/>
          <p:cNvSpPr/>
          <p:nvPr/>
        </p:nvSpPr>
        <p:spPr>
          <a:xfrm>
            <a:off x="2411760" y="692696"/>
            <a:ext cx="5472608" cy="1200329"/>
          </a:xfrm>
          <a:prstGeom prst="rect">
            <a:avLst/>
          </a:prstGeom>
        </p:spPr>
        <p:txBody>
          <a:bodyPr wrap="square">
            <a:spAutoFit/>
          </a:bodyPr>
          <a:lstStyle/>
          <a:p>
            <a:r>
              <a:rPr lang="pl-PL" sz="2400" b="1" dirty="0">
                <a:solidFill>
                  <a:srgbClr val="0070C0"/>
                </a:solidFill>
              </a:rPr>
              <a:t>Droga ekspresowa – oznacza początek drogi, na której jazda rowerem                             i motorowerem jest zabroniona.</a:t>
            </a:r>
          </a:p>
        </p:txBody>
      </p:sp>
      <p:pic>
        <p:nvPicPr>
          <p:cNvPr id="45060" name="Picture 4" descr="http://www.sp12.miasto.zgierz.pl/zn_drogowe/z_info/d-9.gif"/>
          <p:cNvPicPr>
            <a:picLocks noChangeAspect="1" noChangeArrowheads="1"/>
          </p:cNvPicPr>
          <p:nvPr/>
        </p:nvPicPr>
        <p:blipFill>
          <a:blip r:embed="rId3" cstate="print"/>
          <a:srcRect/>
          <a:stretch>
            <a:fillRect/>
          </a:stretch>
        </p:blipFill>
        <p:spPr bwMode="auto">
          <a:xfrm>
            <a:off x="755576" y="2276872"/>
            <a:ext cx="1080120" cy="1392933"/>
          </a:xfrm>
          <a:prstGeom prst="rect">
            <a:avLst/>
          </a:prstGeom>
          <a:noFill/>
        </p:spPr>
      </p:pic>
      <p:sp>
        <p:nvSpPr>
          <p:cNvPr id="5" name="Prostokąt 4"/>
          <p:cNvSpPr/>
          <p:nvPr/>
        </p:nvSpPr>
        <p:spPr>
          <a:xfrm>
            <a:off x="2339752" y="2564904"/>
            <a:ext cx="5184576" cy="1200329"/>
          </a:xfrm>
          <a:prstGeom prst="rect">
            <a:avLst/>
          </a:prstGeom>
        </p:spPr>
        <p:txBody>
          <a:bodyPr wrap="square">
            <a:spAutoFit/>
          </a:bodyPr>
          <a:lstStyle/>
          <a:p>
            <a:r>
              <a:rPr lang="pl-PL" sz="2400" b="1" dirty="0">
                <a:solidFill>
                  <a:srgbClr val="0070C0"/>
                </a:solidFill>
              </a:rPr>
              <a:t>Autostrada – oznacza wjazd na drogę, gdzie ruch rowerowy i motorowerowy jest zabroniony.</a:t>
            </a:r>
          </a:p>
        </p:txBody>
      </p:sp>
      <p:pic>
        <p:nvPicPr>
          <p:cNvPr id="45062" name="Picture 6" descr="http://www.sp12.miasto.zgierz.pl/zn_drogowe/z_info/d-40.gif"/>
          <p:cNvPicPr>
            <a:picLocks noChangeAspect="1" noChangeArrowheads="1"/>
          </p:cNvPicPr>
          <p:nvPr/>
        </p:nvPicPr>
        <p:blipFill>
          <a:blip r:embed="rId4" cstate="print"/>
          <a:srcRect/>
          <a:stretch>
            <a:fillRect/>
          </a:stretch>
        </p:blipFill>
        <p:spPr bwMode="auto">
          <a:xfrm>
            <a:off x="611560" y="4293096"/>
            <a:ext cx="1800200" cy="1224136"/>
          </a:xfrm>
          <a:prstGeom prst="rect">
            <a:avLst/>
          </a:prstGeom>
          <a:noFill/>
        </p:spPr>
      </p:pic>
      <p:sp>
        <p:nvSpPr>
          <p:cNvPr id="7" name="Prostokąt 6"/>
          <p:cNvSpPr/>
          <p:nvPr/>
        </p:nvSpPr>
        <p:spPr>
          <a:xfrm>
            <a:off x="2771800" y="4437112"/>
            <a:ext cx="4788024" cy="1200329"/>
          </a:xfrm>
          <a:prstGeom prst="rect">
            <a:avLst/>
          </a:prstGeom>
        </p:spPr>
        <p:txBody>
          <a:bodyPr wrap="square">
            <a:spAutoFit/>
          </a:bodyPr>
          <a:lstStyle/>
          <a:p>
            <a:r>
              <a:rPr lang="pl-PL" sz="2400" b="1" dirty="0">
                <a:solidFill>
                  <a:srgbClr val="0070C0"/>
                </a:solidFill>
              </a:rPr>
              <a:t>Strefa zamieszkania – oznacza strefę ograniczonej prędkości poruszania się pojazdów (max 20 km/h).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5060"/>
                                        </p:tgtEl>
                                        <p:attrNameLst>
                                          <p:attrName>style.visibility</p:attrName>
                                        </p:attrNameLst>
                                      </p:cBhvr>
                                      <p:to>
                                        <p:strVal val="visible"/>
                                      </p:to>
                                    </p:set>
                                    <p:anim calcmode="lin" valueType="num">
                                      <p:cBhvr additive="base">
                                        <p:cTn id="19" dur="500" fill="hold"/>
                                        <p:tgtEl>
                                          <p:spTgt spid="45060"/>
                                        </p:tgtEl>
                                        <p:attrNameLst>
                                          <p:attrName>ppt_x</p:attrName>
                                        </p:attrNameLst>
                                      </p:cBhvr>
                                      <p:tavLst>
                                        <p:tav tm="0">
                                          <p:val>
                                            <p:strVal val="#ppt_x"/>
                                          </p:val>
                                        </p:tav>
                                        <p:tav tm="100000">
                                          <p:val>
                                            <p:strVal val="#ppt_x"/>
                                          </p:val>
                                        </p:tav>
                                      </p:tavLst>
                                    </p:anim>
                                    <p:anim calcmode="lin" valueType="num">
                                      <p:cBhvr additive="base">
                                        <p:cTn id="20" dur="500" fill="hold"/>
                                        <p:tgtEl>
                                          <p:spTgt spid="4506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5062"/>
                                        </p:tgtEl>
                                        <p:attrNameLst>
                                          <p:attrName>style.visibility</p:attrName>
                                        </p:attrNameLst>
                                      </p:cBhvr>
                                      <p:to>
                                        <p:strVal val="visible"/>
                                      </p:to>
                                    </p:set>
                                    <p:anim calcmode="lin" valueType="num">
                                      <p:cBhvr additive="base">
                                        <p:cTn id="31" dur="500" fill="hold"/>
                                        <p:tgtEl>
                                          <p:spTgt spid="45062"/>
                                        </p:tgtEl>
                                        <p:attrNameLst>
                                          <p:attrName>ppt_x</p:attrName>
                                        </p:attrNameLst>
                                      </p:cBhvr>
                                      <p:tavLst>
                                        <p:tav tm="0">
                                          <p:val>
                                            <p:strVal val="#ppt_x"/>
                                          </p:val>
                                        </p:tav>
                                        <p:tav tm="100000">
                                          <p:val>
                                            <p:strVal val="#ppt_x"/>
                                          </p:val>
                                        </p:tav>
                                      </p:tavLst>
                                    </p:anim>
                                    <p:anim calcmode="lin" valueType="num">
                                      <p:cBhvr additive="base">
                                        <p:cTn id="32" dur="500" fill="hold"/>
                                        <p:tgtEl>
                                          <p:spTgt spid="4506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692696"/>
            <a:ext cx="8538684" cy="707886"/>
          </a:xfrm>
          <a:prstGeom prst="rect">
            <a:avLst/>
          </a:prstGeom>
        </p:spPr>
        <p:txBody>
          <a:bodyPr wrap="none">
            <a:spAutoFit/>
          </a:bodyPr>
          <a:lstStyle/>
          <a:p>
            <a:r>
              <a:rPr lang="pl-PL" sz="4000" b="1" u="sng" dirty="0">
                <a:solidFill>
                  <a:srgbClr val="0070C0"/>
                </a:solidFill>
              </a:rPr>
              <a:t>OZNACZENIA SZLAKÓW ROWEROWYCH</a:t>
            </a:r>
          </a:p>
        </p:txBody>
      </p:sp>
      <p:pic>
        <p:nvPicPr>
          <p:cNvPr id="45058" name="Picture 2" descr="http://www.sp12.miasto.zgierz.pl/zn_drogowe/z_s_row/r-1.gif"/>
          <p:cNvPicPr>
            <a:picLocks noChangeAspect="1" noChangeArrowheads="1"/>
          </p:cNvPicPr>
          <p:nvPr/>
        </p:nvPicPr>
        <p:blipFill>
          <a:blip r:embed="rId2" cstate="print"/>
          <a:srcRect/>
          <a:stretch>
            <a:fillRect/>
          </a:stretch>
        </p:blipFill>
        <p:spPr bwMode="auto">
          <a:xfrm>
            <a:off x="1115616" y="1844824"/>
            <a:ext cx="857250" cy="838201"/>
          </a:xfrm>
          <a:prstGeom prst="rect">
            <a:avLst/>
          </a:prstGeom>
          <a:noFill/>
        </p:spPr>
      </p:pic>
      <p:pic>
        <p:nvPicPr>
          <p:cNvPr id="45060" name="Picture 4" descr="http://www.sp12.miasto.zgierz.pl/zn_drogowe/z_s_row/r-1a.gif"/>
          <p:cNvPicPr>
            <a:picLocks noChangeAspect="1" noChangeArrowheads="1"/>
          </p:cNvPicPr>
          <p:nvPr/>
        </p:nvPicPr>
        <p:blipFill>
          <a:blip r:embed="rId3" cstate="print"/>
          <a:srcRect/>
          <a:stretch>
            <a:fillRect/>
          </a:stretch>
        </p:blipFill>
        <p:spPr bwMode="auto">
          <a:xfrm>
            <a:off x="1115616" y="3212976"/>
            <a:ext cx="857250" cy="838201"/>
          </a:xfrm>
          <a:prstGeom prst="rect">
            <a:avLst/>
          </a:prstGeom>
          <a:noFill/>
        </p:spPr>
      </p:pic>
      <p:pic>
        <p:nvPicPr>
          <p:cNvPr id="45062" name="Picture 6" descr="http://www.sp12.miasto.zgierz.pl/zn_drogowe/z_s_row/r-1b.gif"/>
          <p:cNvPicPr>
            <a:picLocks noChangeAspect="1" noChangeArrowheads="1"/>
          </p:cNvPicPr>
          <p:nvPr/>
        </p:nvPicPr>
        <p:blipFill>
          <a:blip r:embed="rId4" cstate="print"/>
          <a:srcRect/>
          <a:stretch>
            <a:fillRect/>
          </a:stretch>
        </p:blipFill>
        <p:spPr bwMode="auto">
          <a:xfrm>
            <a:off x="1187624" y="4581128"/>
            <a:ext cx="857250" cy="866776"/>
          </a:xfrm>
          <a:prstGeom prst="rect">
            <a:avLst/>
          </a:prstGeom>
          <a:noFill/>
        </p:spPr>
      </p:pic>
      <p:sp>
        <p:nvSpPr>
          <p:cNvPr id="6" name="Prostokąt 5"/>
          <p:cNvSpPr/>
          <p:nvPr/>
        </p:nvSpPr>
        <p:spPr>
          <a:xfrm>
            <a:off x="2411760" y="2060848"/>
            <a:ext cx="4502206" cy="523220"/>
          </a:xfrm>
          <a:prstGeom prst="rect">
            <a:avLst/>
          </a:prstGeom>
        </p:spPr>
        <p:txBody>
          <a:bodyPr wrap="square">
            <a:spAutoFit/>
          </a:bodyPr>
          <a:lstStyle/>
          <a:p>
            <a:r>
              <a:rPr lang="pl-PL" sz="2800" b="1" dirty="0">
                <a:solidFill>
                  <a:srgbClr val="0070C0"/>
                </a:solidFill>
              </a:rPr>
              <a:t>Szlak rowerowy krajowy.</a:t>
            </a:r>
          </a:p>
        </p:txBody>
      </p:sp>
      <p:sp>
        <p:nvSpPr>
          <p:cNvPr id="7" name="Prostokąt 6"/>
          <p:cNvSpPr/>
          <p:nvPr/>
        </p:nvSpPr>
        <p:spPr>
          <a:xfrm>
            <a:off x="2286000" y="3105835"/>
            <a:ext cx="6030416" cy="954107"/>
          </a:xfrm>
          <a:prstGeom prst="rect">
            <a:avLst/>
          </a:prstGeom>
        </p:spPr>
        <p:txBody>
          <a:bodyPr wrap="square">
            <a:spAutoFit/>
          </a:bodyPr>
          <a:lstStyle/>
          <a:p>
            <a:r>
              <a:rPr lang="pl-PL" sz="2800" b="1" dirty="0">
                <a:solidFill>
                  <a:srgbClr val="0070C0"/>
                </a:solidFill>
              </a:rPr>
              <a:t>Początek (koniec) szlaku rowerowego krajowego.</a:t>
            </a:r>
          </a:p>
        </p:txBody>
      </p:sp>
      <p:sp>
        <p:nvSpPr>
          <p:cNvPr id="8" name="Prostokąt 7"/>
          <p:cNvSpPr/>
          <p:nvPr/>
        </p:nvSpPr>
        <p:spPr>
          <a:xfrm>
            <a:off x="2267744" y="4725144"/>
            <a:ext cx="5637890" cy="954107"/>
          </a:xfrm>
          <a:prstGeom prst="rect">
            <a:avLst/>
          </a:prstGeom>
        </p:spPr>
        <p:txBody>
          <a:bodyPr wrap="none">
            <a:spAutoFit/>
          </a:bodyPr>
          <a:lstStyle/>
          <a:p>
            <a:r>
              <a:rPr lang="pl-PL" sz="2800" b="1" dirty="0">
                <a:solidFill>
                  <a:srgbClr val="0070C0"/>
                </a:solidFill>
              </a:rPr>
              <a:t>Zmiana kierunku szlaku rowerowego</a:t>
            </a:r>
          </a:p>
          <a:p>
            <a:r>
              <a:rPr lang="pl-PL" sz="2800" b="1" dirty="0">
                <a:solidFill>
                  <a:srgbClr val="0070C0"/>
                </a:solidFill>
              </a:rPr>
              <a:t> krajowego.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8" name="Picture 6" descr="http://oskduet.pl/sites/oskduet/files/myimages/119/sluza-rowerowa-2.jpg"/>
          <p:cNvPicPr>
            <a:picLocks noChangeAspect="1" noChangeArrowheads="1"/>
          </p:cNvPicPr>
          <p:nvPr/>
        </p:nvPicPr>
        <p:blipFill>
          <a:blip r:embed="rId2" cstate="print"/>
          <a:srcRect/>
          <a:stretch>
            <a:fillRect/>
          </a:stretch>
        </p:blipFill>
        <p:spPr bwMode="auto">
          <a:xfrm>
            <a:off x="971600" y="2636912"/>
            <a:ext cx="7560840" cy="3319265"/>
          </a:xfrm>
          <a:prstGeom prst="rect">
            <a:avLst/>
          </a:prstGeom>
          <a:noFill/>
        </p:spPr>
      </p:pic>
      <p:sp>
        <p:nvSpPr>
          <p:cNvPr id="6" name="Prostokąt 5"/>
          <p:cNvSpPr/>
          <p:nvPr/>
        </p:nvSpPr>
        <p:spPr>
          <a:xfrm>
            <a:off x="1115616" y="476672"/>
            <a:ext cx="6984776" cy="1938992"/>
          </a:xfrm>
          <a:prstGeom prst="rect">
            <a:avLst/>
          </a:prstGeom>
        </p:spPr>
        <p:txBody>
          <a:bodyPr wrap="square">
            <a:spAutoFit/>
          </a:bodyPr>
          <a:lstStyle/>
          <a:p>
            <a:pPr algn="just"/>
            <a:r>
              <a:rPr lang="pl-PL" sz="2400" b="1" dirty="0">
                <a:solidFill>
                  <a:srgbClr val="0070C0"/>
                </a:solidFill>
              </a:rPr>
              <a:t>Śluza dla rowerów - część jezdni na wlocie skrzyżowania na całej szerokości jezdni lub pasa ruchu przeznaczona do zatrzymania rowerów w celu zmiany kierunku jazdy lub ustąpienia pierwszeństwa, oznaczona odpowiednimi znakami drogowymi.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oskduet.pl/sites/oskduet/files/myimages/80/1-rowerzysta-moze-z-prawej.jpg"/>
          <p:cNvPicPr>
            <a:picLocks noChangeAspect="1" noChangeArrowheads="1"/>
          </p:cNvPicPr>
          <p:nvPr/>
        </p:nvPicPr>
        <p:blipFill>
          <a:blip r:embed="rId2" cstate="print"/>
          <a:srcRect/>
          <a:stretch>
            <a:fillRect/>
          </a:stretch>
        </p:blipFill>
        <p:spPr bwMode="auto">
          <a:xfrm>
            <a:off x="586770" y="188641"/>
            <a:ext cx="4741070" cy="3528392"/>
          </a:xfrm>
          <a:prstGeom prst="rect">
            <a:avLst/>
          </a:prstGeom>
          <a:noFill/>
        </p:spPr>
      </p:pic>
      <p:pic>
        <p:nvPicPr>
          <p:cNvPr id="30724" name="Picture 4" descr="http://img.interia.pl/motoryzacja/nimg/3/9/Rowerzysci_kontra_5373811.jpg"/>
          <p:cNvPicPr>
            <a:picLocks noChangeAspect="1" noChangeArrowheads="1"/>
          </p:cNvPicPr>
          <p:nvPr/>
        </p:nvPicPr>
        <p:blipFill>
          <a:blip r:embed="rId3" cstate="print"/>
          <a:srcRect/>
          <a:stretch>
            <a:fillRect/>
          </a:stretch>
        </p:blipFill>
        <p:spPr bwMode="auto">
          <a:xfrm>
            <a:off x="3851920" y="3344058"/>
            <a:ext cx="5292080" cy="35139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620688"/>
            <a:ext cx="7704856" cy="1569660"/>
          </a:xfrm>
          <a:prstGeom prst="rect">
            <a:avLst/>
          </a:prstGeom>
        </p:spPr>
        <p:txBody>
          <a:bodyPr wrap="square">
            <a:spAutoFit/>
          </a:bodyPr>
          <a:lstStyle/>
          <a:p>
            <a:r>
              <a:rPr lang="pl-PL" sz="2400" dirty="0">
                <a:solidFill>
                  <a:srgbClr val="0070C0"/>
                </a:solidFill>
              </a:rPr>
              <a:t>Pasażerowie, którzy wysiadają z samochodu stojącego                   w ulicznym korku muszą pamiętać, by przed otwarciem drzwi sprawdzić, czy auto nie jest wyprzedzane przez rowerzystę.</a:t>
            </a:r>
          </a:p>
        </p:txBody>
      </p:sp>
      <p:pic>
        <p:nvPicPr>
          <p:cNvPr id="31746" name="Picture 2" descr="http://oskduet.pl/sites/oskduet/files/myimages/80/3-rowerzysta-korek.jpg"/>
          <p:cNvPicPr>
            <a:picLocks noChangeAspect="1" noChangeArrowheads="1"/>
          </p:cNvPicPr>
          <p:nvPr/>
        </p:nvPicPr>
        <p:blipFill>
          <a:blip r:embed="rId2" cstate="print"/>
          <a:srcRect/>
          <a:stretch>
            <a:fillRect/>
          </a:stretch>
        </p:blipFill>
        <p:spPr bwMode="auto">
          <a:xfrm>
            <a:off x="1187624" y="2276872"/>
            <a:ext cx="6674394" cy="3024336"/>
          </a:xfrm>
          <a:prstGeom prst="rect">
            <a:avLst/>
          </a:prstGeom>
          <a:noFill/>
        </p:spPr>
      </p:pic>
      <p:sp>
        <p:nvSpPr>
          <p:cNvPr id="4" name="Prostokąt 3"/>
          <p:cNvSpPr/>
          <p:nvPr/>
        </p:nvSpPr>
        <p:spPr>
          <a:xfrm>
            <a:off x="2483768" y="5589240"/>
            <a:ext cx="4071949" cy="369332"/>
          </a:xfrm>
          <a:prstGeom prst="rect">
            <a:avLst/>
          </a:prstGeom>
        </p:spPr>
        <p:txBody>
          <a:bodyPr wrap="none">
            <a:spAutoFit/>
          </a:bodyPr>
          <a:lstStyle/>
          <a:p>
            <a:r>
              <a:rPr lang="pl-PL" dirty="0"/>
              <a:t>http://oskduet.pl/nauka-jazdy/rowerzysci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971600" y="1628800"/>
          <a:ext cx="6624736" cy="4297680"/>
        </p:xfrm>
        <a:graphic>
          <a:graphicData uri="http://schemas.openxmlformats.org/drawingml/2006/table">
            <a:tbl>
              <a:tblPr/>
              <a:tblGrid>
                <a:gridCol w="251495">
                  <a:extLst>
                    <a:ext uri="{9D8B030D-6E8A-4147-A177-3AD203B41FA5}">
                      <a16:colId xmlns:a16="http://schemas.microsoft.com/office/drawing/2014/main" val="20000"/>
                    </a:ext>
                  </a:extLst>
                </a:gridCol>
                <a:gridCol w="6373241">
                  <a:extLst>
                    <a:ext uri="{9D8B030D-6E8A-4147-A177-3AD203B41FA5}">
                      <a16:colId xmlns:a16="http://schemas.microsoft.com/office/drawing/2014/main" val="20001"/>
                    </a:ext>
                  </a:extLst>
                </a:gridCol>
              </a:tblGrid>
              <a:tr h="698082">
                <a:tc>
                  <a:txBody>
                    <a:bodyPr/>
                    <a:lstStyle/>
                    <a:p>
                      <a:pPr algn="ctr"/>
                      <a:r>
                        <a:rPr lang="pl-PL" dirty="0"/>
                        <a:t>-</a:t>
                      </a:r>
                    </a:p>
                  </a:txBody>
                  <a:tcPr>
                    <a:lnL>
                      <a:noFill/>
                    </a:lnL>
                    <a:lnR>
                      <a:noFill/>
                    </a:lnR>
                    <a:lnT>
                      <a:noFill/>
                    </a:lnT>
                    <a:lnB>
                      <a:noFill/>
                    </a:lnB>
                  </a:tcPr>
                </a:tc>
                <a:tc>
                  <a:txBody>
                    <a:bodyPr/>
                    <a:lstStyle/>
                    <a:p>
                      <a:r>
                        <a:rPr lang="pl-PL" sz="2400" dirty="0">
                          <a:solidFill>
                            <a:srgbClr val="0070C0"/>
                          </a:solidFill>
                        </a:rPr>
                        <a:t>opiekuje się on osobą w wieku do lat 10 kierującą rowerem,</a:t>
                      </a:r>
                    </a:p>
                  </a:txBody>
                  <a:tcPr>
                    <a:lnL>
                      <a:noFill/>
                    </a:lnL>
                    <a:lnR>
                      <a:noFill/>
                    </a:lnR>
                    <a:lnT>
                      <a:noFill/>
                    </a:lnT>
                    <a:lnB>
                      <a:noFill/>
                    </a:lnB>
                  </a:tcPr>
                </a:tc>
                <a:extLst>
                  <a:ext uri="{0D108BD9-81ED-4DB2-BD59-A6C34878D82A}">
                    <a16:rowId xmlns:a16="http://schemas.microsoft.com/office/drawing/2014/main" val="10000"/>
                  </a:ext>
                </a:extLst>
              </a:tr>
              <a:tr h="1595616">
                <a:tc>
                  <a:txBody>
                    <a:bodyPr/>
                    <a:lstStyle/>
                    <a:p>
                      <a:pPr algn="ctr"/>
                      <a:r>
                        <a:rPr lang="pl-PL"/>
                        <a:t>-</a:t>
                      </a:r>
                    </a:p>
                  </a:txBody>
                  <a:tcPr>
                    <a:lnL>
                      <a:noFill/>
                    </a:lnL>
                    <a:lnR>
                      <a:noFill/>
                    </a:lnR>
                    <a:lnT>
                      <a:noFill/>
                    </a:lnT>
                    <a:lnB>
                      <a:noFill/>
                    </a:lnB>
                  </a:tcPr>
                </a:tc>
                <a:tc>
                  <a:txBody>
                    <a:bodyPr/>
                    <a:lstStyle/>
                    <a:p>
                      <a:r>
                        <a:rPr lang="pl-PL" sz="2400" dirty="0">
                          <a:solidFill>
                            <a:srgbClr val="0070C0"/>
                          </a:solidFill>
                        </a:rPr>
                        <a:t>szerokość chodnika wzdłuż drogi, po której ruch </a:t>
                      </a:r>
                      <a:r>
                        <a:rPr lang="pl-PL" sz="2400" b="0" u="none" strike="noStrike" dirty="0">
                          <a:solidFill>
                            <a:srgbClr val="0070C0"/>
                          </a:solidFill>
                        </a:rPr>
                        <a:t>pojazdów</a:t>
                      </a:r>
                      <a:r>
                        <a:rPr lang="pl-PL" sz="2400" b="0" u="none" dirty="0">
                          <a:solidFill>
                            <a:srgbClr val="0070C0"/>
                          </a:solidFill>
                        </a:rPr>
                        <a:t> </a:t>
                      </a:r>
                      <a:r>
                        <a:rPr lang="pl-PL" sz="2400" dirty="0">
                          <a:solidFill>
                            <a:srgbClr val="0070C0"/>
                          </a:solidFill>
                        </a:rPr>
                        <a:t>dozwolony jest z prędkością większą niż 50 km/h, wynosi co najmniej </a:t>
                      </a:r>
                      <a:r>
                        <a:rPr lang="pl-PL" sz="2400" b="1" u="sng" dirty="0">
                          <a:solidFill>
                            <a:srgbClr val="0070C0"/>
                          </a:solidFill>
                        </a:rPr>
                        <a:t>2 metry </a:t>
                      </a:r>
                      <a:r>
                        <a:rPr lang="pl-PL" sz="2400" dirty="0">
                          <a:solidFill>
                            <a:srgbClr val="0070C0"/>
                          </a:solidFill>
                        </a:rPr>
                        <a:t>i brak jest wydzielonej drogi dla rowerów lub pasa ruchu dla rowerów. </a:t>
                      </a:r>
                    </a:p>
                  </a:txBody>
                  <a:tcPr>
                    <a:lnL>
                      <a:noFill/>
                    </a:lnL>
                    <a:lnR>
                      <a:noFill/>
                    </a:lnR>
                    <a:lnT>
                      <a:noFill/>
                    </a:lnT>
                    <a:lnB>
                      <a:noFill/>
                    </a:lnB>
                  </a:tcPr>
                </a:tc>
                <a:extLst>
                  <a:ext uri="{0D108BD9-81ED-4DB2-BD59-A6C34878D82A}">
                    <a16:rowId xmlns:a16="http://schemas.microsoft.com/office/drawing/2014/main" val="10001"/>
                  </a:ext>
                </a:extLst>
              </a:tr>
              <a:tr h="1296438">
                <a:tc>
                  <a:txBody>
                    <a:bodyPr/>
                    <a:lstStyle/>
                    <a:p>
                      <a:pPr algn="ctr"/>
                      <a:r>
                        <a:rPr lang="pl-PL"/>
                        <a:t>-</a:t>
                      </a:r>
                    </a:p>
                  </a:txBody>
                  <a:tcPr>
                    <a:lnL>
                      <a:noFill/>
                    </a:lnL>
                    <a:lnR>
                      <a:noFill/>
                    </a:lnR>
                    <a:lnT>
                      <a:noFill/>
                    </a:lnT>
                    <a:lnB>
                      <a:noFill/>
                    </a:lnB>
                  </a:tcPr>
                </a:tc>
                <a:tc>
                  <a:txBody>
                    <a:bodyPr/>
                    <a:lstStyle/>
                    <a:p>
                      <a:r>
                        <a:rPr lang="pl-PL" sz="2400" dirty="0">
                          <a:solidFill>
                            <a:srgbClr val="0070C0"/>
                          </a:solidFill>
                        </a:rPr>
                        <a:t>warunki pogodowe zagrażają bezpieczeństwu rowerzysty na jezdni (śnieg, silny wiatr, ulewa, gołoledź, gęsta mgła) </a:t>
                      </a:r>
                      <a:r>
                        <a:rPr lang="pl-PL" sz="2400" b="1" u="sng" dirty="0">
                          <a:solidFill>
                            <a:srgbClr val="0070C0"/>
                          </a:solidFill>
                        </a:rPr>
                        <a:t>- w tym wypadku nie ważne jak szeroki jest chodnik.</a:t>
                      </a:r>
                    </a:p>
                  </a:txBody>
                  <a:tcPr>
                    <a:lnL>
                      <a:noFill/>
                    </a:lnL>
                    <a:lnR>
                      <a:noFill/>
                    </a:lnR>
                    <a:lnT>
                      <a:noFill/>
                    </a:lnT>
                    <a:lnB>
                      <a:noFill/>
                    </a:lnB>
                  </a:tcPr>
                </a:tc>
                <a:extLst>
                  <a:ext uri="{0D108BD9-81ED-4DB2-BD59-A6C34878D82A}">
                    <a16:rowId xmlns:a16="http://schemas.microsoft.com/office/drawing/2014/main" val="10002"/>
                  </a:ext>
                </a:extLst>
              </a:tr>
            </a:tbl>
          </a:graphicData>
        </a:graphic>
      </p:graphicFrame>
      <p:sp>
        <p:nvSpPr>
          <p:cNvPr id="25601" name="Rectangle 1"/>
          <p:cNvSpPr>
            <a:spLocks noChangeArrowheads="1"/>
          </p:cNvSpPr>
          <p:nvPr/>
        </p:nvSpPr>
        <p:spPr bwMode="auto">
          <a:xfrm>
            <a:off x="1331640" y="476672"/>
            <a:ext cx="7160615" cy="892552"/>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000" b="0" i="0" u="none" strike="noStrike" cap="none" normalizeH="0" baseline="0" dirty="0">
                <a:ln>
                  <a:noFill/>
                </a:ln>
                <a:solidFill>
                  <a:srgbClr val="0070C0"/>
                </a:solidFill>
                <a:effectLst/>
                <a:latin typeface="Arial Black" pitchFamily="34" charset="0"/>
              </a:rPr>
              <a:t>Korzystanie z chodnika przez kierującego rowerem</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000" b="0" i="0" u="none" strike="noStrike" cap="none" normalizeH="0" baseline="0" dirty="0">
                <a:ln>
                  <a:noFill/>
                </a:ln>
                <a:solidFill>
                  <a:srgbClr val="0070C0"/>
                </a:solidFill>
                <a:effectLst/>
                <a:latin typeface="Arial Black" pitchFamily="34" charset="0"/>
              </a:rPr>
              <a:t> jednośladowym jest dozwolone </a:t>
            </a:r>
            <a:r>
              <a:rPr kumimoji="0" lang="pl-PL" sz="2000" b="1" i="0" u="none" strike="noStrike" cap="none" normalizeH="0" baseline="0" dirty="0">
                <a:ln>
                  <a:noFill/>
                </a:ln>
                <a:solidFill>
                  <a:srgbClr val="FF0000"/>
                </a:solidFill>
                <a:effectLst/>
                <a:latin typeface="Arial Black" pitchFamily="34" charset="0"/>
              </a:rPr>
              <a:t>wyjątkowo</a:t>
            </a:r>
            <a:r>
              <a:rPr kumimoji="0" lang="pl-PL" sz="2000" b="0" i="0" u="none" strike="noStrike" cap="none" normalizeH="0" baseline="0" dirty="0">
                <a:ln>
                  <a:noFill/>
                </a:ln>
                <a:solidFill>
                  <a:srgbClr val="FF0000"/>
                </a:solidFill>
                <a:effectLst/>
                <a:latin typeface="Arial Black" pitchFamily="34" charset="0"/>
              </a:rPr>
              <a:t>, </a:t>
            </a:r>
            <a:r>
              <a:rPr kumimoji="0" lang="pl-PL" sz="2000" b="0" i="0" u="none" strike="noStrike" cap="none" normalizeH="0" baseline="0" dirty="0">
                <a:ln>
                  <a:noFill/>
                </a:ln>
                <a:solidFill>
                  <a:srgbClr val="0070C0"/>
                </a:solidFill>
                <a:effectLst/>
                <a:latin typeface="Arial Black" pitchFamily="34" charset="0"/>
              </a:rPr>
              <a:t>gdy: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oskduet.pl/sites/oskduet/files/myimages/80/11-wiecej-niz-2-m.jpg"/>
          <p:cNvPicPr>
            <a:picLocks noChangeAspect="1" noChangeArrowheads="1"/>
          </p:cNvPicPr>
          <p:nvPr/>
        </p:nvPicPr>
        <p:blipFill>
          <a:blip r:embed="rId2" cstate="print"/>
          <a:srcRect/>
          <a:stretch>
            <a:fillRect/>
          </a:stretch>
        </p:blipFill>
        <p:spPr bwMode="auto">
          <a:xfrm>
            <a:off x="1043608" y="1052736"/>
            <a:ext cx="7128792" cy="43924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548680"/>
            <a:ext cx="7776864" cy="1569660"/>
          </a:xfrm>
          <a:prstGeom prst="rect">
            <a:avLst/>
          </a:prstGeom>
        </p:spPr>
        <p:txBody>
          <a:bodyPr wrap="square">
            <a:spAutoFit/>
          </a:bodyPr>
          <a:lstStyle/>
          <a:p>
            <a:pPr algn="just"/>
            <a:r>
              <a:rPr lang="pl-PL" sz="2400" dirty="0">
                <a:solidFill>
                  <a:srgbClr val="0070C0"/>
                </a:solidFill>
              </a:rPr>
              <a:t>Rowerzysta korzystając z drogi dla rowerów i pieszych oznaczonej znakiem (podział poziomy), jest obowiązany zachować szczególną ostrożność i ustępować miejsca pieszym. </a:t>
            </a:r>
          </a:p>
        </p:txBody>
      </p:sp>
      <p:pic>
        <p:nvPicPr>
          <p:cNvPr id="34818" name="Picture 2" descr="http://oskduet.pl/sites/oskduet/files/myimages/80/9-podzial-poziomy.jpg"/>
          <p:cNvPicPr>
            <a:picLocks noChangeAspect="1" noChangeArrowheads="1"/>
          </p:cNvPicPr>
          <p:nvPr/>
        </p:nvPicPr>
        <p:blipFill>
          <a:blip r:embed="rId2" cstate="print"/>
          <a:srcRect/>
          <a:stretch>
            <a:fillRect/>
          </a:stretch>
        </p:blipFill>
        <p:spPr bwMode="auto">
          <a:xfrm>
            <a:off x="683568" y="2420888"/>
            <a:ext cx="7560840" cy="3816424"/>
          </a:xfrm>
          <a:prstGeom prst="rect">
            <a:avLst/>
          </a:prstGeom>
          <a:noFill/>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952</Words>
  <Application>Microsoft Office PowerPoint</Application>
  <PresentationFormat>Pokaz na ekranie (4:3)</PresentationFormat>
  <Paragraphs>92</Paragraphs>
  <Slides>32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32</vt:i4>
      </vt:variant>
    </vt:vector>
  </HeadingPairs>
  <TitlesOfParts>
    <vt:vector size="36" baseType="lpstr">
      <vt:lpstr>Arial</vt:lpstr>
      <vt:lpstr>Arial Black</vt:lpstr>
      <vt:lpstr>Calibri</vt:lpstr>
      <vt:lpstr>Motyw pakietu Office</vt:lpstr>
      <vt:lpstr>ZNAKI DROGOWE   DLA ROWERZYSTÓW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ZNAKI DROGOWE NA KARTĘ ROWEROWĄ</dc:title>
  <dc:creator>Węgrzynowska</dc:creator>
  <cp:lastModifiedBy>Zofia Twardowska Olszańska</cp:lastModifiedBy>
  <cp:revision>37</cp:revision>
  <dcterms:created xsi:type="dcterms:W3CDTF">2013-04-23T16:55:51Z</dcterms:created>
  <dcterms:modified xsi:type="dcterms:W3CDTF">2021-01-28T20:12:36Z</dcterms:modified>
</cp:coreProperties>
</file>